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73" r:id="rId3"/>
    <p:sldId id="274" r:id="rId4"/>
    <p:sldId id="275" r:id="rId5"/>
    <p:sldId id="276" r:id="rId6"/>
    <p:sldId id="277" r:id="rId7"/>
    <p:sldId id="278" r:id="rId8"/>
    <p:sldId id="279" r:id="rId9"/>
    <p:sldId id="280" r:id="rId10"/>
    <p:sldId id="281" r:id="rId11"/>
    <p:sldId id="283" r:id="rId12"/>
    <p:sldId id="284" r:id="rId13"/>
    <p:sldId id="285" r:id="rId14"/>
    <p:sldId id="287" r:id="rId15"/>
    <p:sldId id="286" r:id="rId16"/>
    <p:sldId id="282" r:id="rId17"/>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C13E-4899-481F-871F-C49F997699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PT"/>
          </a:p>
        </p:txBody>
      </p:sp>
      <p:sp>
        <p:nvSpPr>
          <p:cNvPr id="3" name="Subtitle 2">
            <a:extLst>
              <a:ext uri="{FF2B5EF4-FFF2-40B4-BE49-F238E27FC236}">
                <a16:creationId xmlns:a16="http://schemas.microsoft.com/office/drawing/2014/main" id="{D753D78D-BFBB-42BD-9A82-57A94200E3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
        <p:nvSpPr>
          <p:cNvPr id="4" name="Date Placeholder 3">
            <a:extLst>
              <a:ext uri="{FF2B5EF4-FFF2-40B4-BE49-F238E27FC236}">
                <a16:creationId xmlns:a16="http://schemas.microsoft.com/office/drawing/2014/main" id="{B05DD922-F07F-43E5-AE18-725316992C1F}"/>
              </a:ext>
            </a:extLst>
          </p:cNvPr>
          <p:cNvSpPr>
            <a:spLocks noGrp="1"/>
          </p:cNvSpPr>
          <p:nvPr>
            <p:ph type="dt" sz="half" idx="10"/>
          </p:nvPr>
        </p:nvSpPr>
        <p:spPr/>
        <p:txBody>
          <a:bodyPr/>
          <a:lstStyle/>
          <a:p>
            <a:fld id="{40DC8039-30E2-4935-8EC1-2EF8B39E7CB9}" type="datetimeFigureOut">
              <a:rPr lang="pt-PT" smtClean="0"/>
              <a:t>09/11/2020</a:t>
            </a:fld>
            <a:endParaRPr lang="pt-PT"/>
          </a:p>
        </p:txBody>
      </p:sp>
      <p:sp>
        <p:nvSpPr>
          <p:cNvPr id="5" name="Footer Placeholder 4">
            <a:extLst>
              <a:ext uri="{FF2B5EF4-FFF2-40B4-BE49-F238E27FC236}">
                <a16:creationId xmlns:a16="http://schemas.microsoft.com/office/drawing/2014/main" id="{5A20B62C-3C27-482E-AB2E-D3A5A65B0DEF}"/>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A2B5BD6F-F8A2-4641-B5AC-71D9560F7799}"/>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4179589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531D4-C3AA-4D77-BBFD-33C10BF6F41F}"/>
              </a:ext>
            </a:extLst>
          </p:cNvPr>
          <p:cNvSpPr>
            <a:spLocks noGrp="1"/>
          </p:cNvSpPr>
          <p:nvPr>
            <p:ph type="title"/>
          </p:nvPr>
        </p:nvSpPr>
        <p:spPr/>
        <p:txBody>
          <a:bodyPr/>
          <a:lstStyle/>
          <a:p>
            <a:r>
              <a:rPr lang="en-US"/>
              <a:t>Click to edit Master title style</a:t>
            </a:r>
            <a:endParaRPr lang="pt-PT"/>
          </a:p>
        </p:txBody>
      </p:sp>
      <p:sp>
        <p:nvSpPr>
          <p:cNvPr id="3" name="Vertical Text Placeholder 2">
            <a:extLst>
              <a:ext uri="{FF2B5EF4-FFF2-40B4-BE49-F238E27FC236}">
                <a16:creationId xmlns:a16="http://schemas.microsoft.com/office/drawing/2014/main" id="{ADCE83CD-BD07-4641-8342-F6303C5F2CB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3CBF998D-E80D-4466-B70C-5C924B58C582}"/>
              </a:ext>
            </a:extLst>
          </p:cNvPr>
          <p:cNvSpPr>
            <a:spLocks noGrp="1"/>
          </p:cNvSpPr>
          <p:nvPr>
            <p:ph type="dt" sz="half" idx="10"/>
          </p:nvPr>
        </p:nvSpPr>
        <p:spPr/>
        <p:txBody>
          <a:bodyPr/>
          <a:lstStyle/>
          <a:p>
            <a:fld id="{40DC8039-30E2-4935-8EC1-2EF8B39E7CB9}" type="datetimeFigureOut">
              <a:rPr lang="pt-PT" smtClean="0"/>
              <a:t>09/11/2020</a:t>
            </a:fld>
            <a:endParaRPr lang="pt-PT"/>
          </a:p>
        </p:txBody>
      </p:sp>
      <p:sp>
        <p:nvSpPr>
          <p:cNvPr id="5" name="Footer Placeholder 4">
            <a:extLst>
              <a:ext uri="{FF2B5EF4-FFF2-40B4-BE49-F238E27FC236}">
                <a16:creationId xmlns:a16="http://schemas.microsoft.com/office/drawing/2014/main" id="{3453E05D-939F-4E9D-B00D-7F91BC92EE3D}"/>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0B25D4C3-270C-4855-A781-B3F0C85F693A}"/>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4139036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150BB-7743-4E2D-8130-E960C15493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PT"/>
          </a:p>
        </p:txBody>
      </p:sp>
      <p:sp>
        <p:nvSpPr>
          <p:cNvPr id="3" name="Vertical Text Placeholder 2">
            <a:extLst>
              <a:ext uri="{FF2B5EF4-FFF2-40B4-BE49-F238E27FC236}">
                <a16:creationId xmlns:a16="http://schemas.microsoft.com/office/drawing/2014/main" id="{F2E6A5A1-41E1-4D9D-96B4-7B67CDC629B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25EC9A27-B7B6-43AB-9995-D8762BFCB715}"/>
              </a:ext>
            </a:extLst>
          </p:cNvPr>
          <p:cNvSpPr>
            <a:spLocks noGrp="1"/>
          </p:cNvSpPr>
          <p:nvPr>
            <p:ph type="dt" sz="half" idx="10"/>
          </p:nvPr>
        </p:nvSpPr>
        <p:spPr/>
        <p:txBody>
          <a:bodyPr/>
          <a:lstStyle/>
          <a:p>
            <a:fld id="{40DC8039-30E2-4935-8EC1-2EF8B39E7CB9}" type="datetimeFigureOut">
              <a:rPr lang="pt-PT" smtClean="0"/>
              <a:t>09/11/2020</a:t>
            </a:fld>
            <a:endParaRPr lang="pt-PT"/>
          </a:p>
        </p:txBody>
      </p:sp>
      <p:sp>
        <p:nvSpPr>
          <p:cNvPr id="5" name="Footer Placeholder 4">
            <a:extLst>
              <a:ext uri="{FF2B5EF4-FFF2-40B4-BE49-F238E27FC236}">
                <a16:creationId xmlns:a16="http://schemas.microsoft.com/office/drawing/2014/main" id="{B1C17C30-41F8-482B-8B2E-FFF79935F8F7}"/>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C0AB2750-2DB8-42EC-B0E5-C574CC4734F7}"/>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3303962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9E9F-36DA-45C0-A68B-2FD33BAD6CD1}"/>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AB8887A9-6DF0-4089-8859-28F4D5B158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CBF52E64-6F39-45EA-A884-329BB7D3A9BA}"/>
              </a:ext>
            </a:extLst>
          </p:cNvPr>
          <p:cNvSpPr>
            <a:spLocks noGrp="1"/>
          </p:cNvSpPr>
          <p:nvPr>
            <p:ph type="dt" sz="half" idx="10"/>
          </p:nvPr>
        </p:nvSpPr>
        <p:spPr/>
        <p:txBody>
          <a:bodyPr/>
          <a:lstStyle/>
          <a:p>
            <a:fld id="{40DC8039-30E2-4935-8EC1-2EF8B39E7CB9}" type="datetimeFigureOut">
              <a:rPr lang="pt-PT" smtClean="0"/>
              <a:t>09/11/2020</a:t>
            </a:fld>
            <a:endParaRPr lang="pt-PT"/>
          </a:p>
        </p:txBody>
      </p:sp>
      <p:sp>
        <p:nvSpPr>
          <p:cNvPr id="5" name="Footer Placeholder 4">
            <a:extLst>
              <a:ext uri="{FF2B5EF4-FFF2-40B4-BE49-F238E27FC236}">
                <a16:creationId xmlns:a16="http://schemas.microsoft.com/office/drawing/2014/main" id="{23E7AAA5-7C00-4F17-8929-D19221BB6201}"/>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8CDBF280-234D-474A-8414-3A1E97A30A87}"/>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2954656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46EC-DB11-46F0-AA69-C6ABE1D333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PT"/>
          </a:p>
        </p:txBody>
      </p:sp>
      <p:sp>
        <p:nvSpPr>
          <p:cNvPr id="3" name="Text Placeholder 2">
            <a:extLst>
              <a:ext uri="{FF2B5EF4-FFF2-40B4-BE49-F238E27FC236}">
                <a16:creationId xmlns:a16="http://schemas.microsoft.com/office/drawing/2014/main" id="{5FB17917-B637-40D3-BBD5-350283D305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8BFE02-13AA-4184-956D-A063ECBCFE71}"/>
              </a:ext>
            </a:extLst>
          </p:cNvPr>
          <p:cNvSpPr>
            <a:spLocks noGrp="1"/>
          </p:cNvSpPr>
          <p:nvPr>
            <p:ph type="dt" sz="half" idx="10"/>
          </p:nvPr>
        </p:nvSpPr>
        <p:spPr/>
        <p:txBody>
          <a:bodyPr/>
          <a:lstStyle/>
          <a:p>
            <a:fld id="{40DC8039-30E2-4935-8EC1-2EF8B39E7CB9}" type="datetimeFigureOut">
              <a:rPr lang="pt-PT" smtClean="0"/>
              <a:t>09/11/2020</a:t>
            </a:fld>
            <a:endParaRPr lang="pt-PT"/>
          </a:p>
        </p:txBody>
      </p:sp>
      <p:sp>
        <p:nvSpPr>
          <p:cNvPr id="5" name="Footer Placeholder 4">
            <a:extLst>
              <a:ext uri="{FF2B5EF4-FFF2-40B4-BE49-F238E27FC236}">
                <a16:creationId xmlns:a16="http://schemas.microsoft.com/office/drawing/2014/main" id="{B11F53EF-1C07-46EA-B351-0FC65211A978}"/>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CE368D9F-84C2-4CAB-A58E-2A18A5404378}"/>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2981781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24E7A-8181-442B-A52C-7FE242F36FC8}"/>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76787F0F-4E7A-4823-9619-5130E4A3528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849DF83D-3D65-412E-9981-BE94C55FA0B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4">
            <a:extLst>
              <a:ext uri="{FF2B5EF4-FFF2-40B4-BE49-F238E27FC236}">
                <a16:creationId xmlns:a16="http://schemas.microsoft.com/office/drawing/2014/main" id="{EF9DD008-8CCB-4C72-8A21-0F630E404DF3}"/>
              </a:ext>
            </a:extLst>
          </p:cNvPr>
          <p:cNvSpPr>
            <a:spLocks noGrp="1"/>
          </p:cNvSpPr>
          <p:nvPr>
            <p:ph type="dt" sz="half" idx="10"/>
          </p:nvPr>
        </p:nvSpPr>
        <p:spPr/>
        <p:txBody>
          <a:bodyPr/>
          <a:lstStyle/>
          <a:p>
            <a:fld id="{40DC8039-30E2-4935-8EC1-2EF8B39E7CB9}" type="datetimeFigureOut">
              <a:rPr lang="pt-PT" smtClean="0"/>
              <a:t>09/11/2020</a:t>
            </a:fld>
            <a:endParaRPr lang="pt-PT"/>
          </a:p>
        </p:txBody>
      </p:sp>
      <p:sp>
        <p:nvSpPr>
          <p:cNvPr id="6" name="Footer Placeholder 5">
            <a:extLst>
              <a:ext uri="{FF2B5EF4-FFF2-40B4-BE49-F238E27FC236}">
                <a16:creationId xmlns:a16="http://schemas.microsoft.com/office/drawing/2014/main" id="{94DA9A1B-EC3C-4E86-9B67-DF42DD95ED68}"/>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9D498FCB-571F-409B-A210-A21A36151354}"/>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838471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A9359-0376-49AE-820A-00786601C4ED}"/>
              </a:ext>
            </a:extLst>
          </p:cNvPr>
          <p:cNvSpPr>
            <a:spLocks noGrp="1"/>
          </p:cNvSpPr>
          <p:nvPr>
            <p:ph type="title"/>
          </p:nvPr>
        </p:nvSpPr>
        <p:spPr>
          <a:xfrm>
            <a:off x="839788" y="365125"/>
            <a:ext cx="10515600" cy="1325563"/>
          </a:xfrm>
        </p:spPr>
        <p:txBody>
          <a:bodyPr/>
          <a:lstStyle/>
          <a:p>
            <a:r>
              <a:rPr lang="en-US"/>
              <a:t>Click to edit Master title style</a:t>
            </a:r>
            <a:endParaRPr lang="pt-PT"/>
          </a:p>
        </p:txBody>
      </p:sp>
      <p:sp>
        <p:nvSpPr>
          <p:cNvPr id="3" name="Text Placeholder 2">
            <a:extLst>
              <a:ext uri="{FF2B5EF4-FFF2-40B4-BE49-F238E27FC236}">
                <a16:creationId xmlns:a16="http://schemas.microsoft.com/office/drawing/2014/main" id="{EBC256A5-8EF3-4B66-A46F-61B2ACECB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DED0C0-3081-4FFA-B6B0-AD7806BA1C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63BB0399-C730-451A-A6F0-1CD18F0C19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3A2D29-3113-4297-8207-9A8580189A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6">
            <a:extLst>
              <a:ext uri="{FF2B5EF4-FFF2-40B4-BE49-F238E27FC236}">
                <a16:creationId xmlns:a16="http://schemas.microsoft.com/office/drawing/2014/main" id="{A96ED101-01C0-4E88-8C01-74E519D0E26B}"/>
              </a:ext>
            </a:extLst>
          </p:cNvPr>
          <p:cNvSpPr>
            <a:spLocks noGrp="1"/>
          </p:cNvSpPr>
          <p:nvPr>
            <p:ph type="dt" sz="half" idx="10"/>
          </p:nvPr>
        </p:nvSpPr>
        <p:spPr/>
        <p:txBody>
          <a:bodyPr/>
          <a:lstStyle/>
          <a:p>
            <a:fld id="{40DC8039-30E2-4935-8EC1-2EF8B39E7CB9}" type="datetimeFigureOut">
              <a:rPr lang="pt-PT" smtClean="0"/>
              <a:t>09/11/2020</a:t>
            </a:fld>
            <a:endParaRPr lang="pt-PT"/>
          </a:p>
        </p:txBody>
      </p:sp>
      <p:sp>
        <p:nvSpPr>
          <p:cNvPr id="8" name="Footer Placeholder 7">
            <a:extLst>
              <a:ext uri="{FF2B5EF4-FFF2-40B4-BE49-F238E27FC236}">
                <a16:creationId xmlns:a16="http://schemas.microsoft.com/office/drawing/2014/main" id="{C49D87C4-9A80-478C-9977-42D3225A256A}"/>
              </a:ext>
            </a:extLst>
          </p:cNvPr>
          <p:cNvSpPr>
            <a:spLocks noGrp="1"/>
          </p:cNvSpPr>
          <p:nvPr>
            <p:ph type="ftr" sz="quarter" idx="11"/>
          </p:nvPr>
        </p:nvSpPr>
        <p:spPr/>
        <p:txBody>
          <a:bodyPr/>
          <a:lstStyle/>
          <a:p>
            <a:endParaRPr lang="pt-PT"/>
          </a:p>
        </p:txBody>
      </p:sp>
      <p:sp>
        <p:nvSpPr>
          <p:cNvPr id="9" name="Slide Number Placeholder 8">
            <a:extLst>
              <a:ext uri="{FF2B5EF4-FFF2-40B4-BE49-F238E27FC236}">
                <a16:creationId xmlns:a16="http://schemas.microsoft.com/office/drawing/2014/main" id="{262FA6A1-C96B-4D58-B567-0571C2BAF57E}"/>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2942980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D63F-859D-4BB3-A3BE-AEF78E8CDE4D}"/>
              </a:ext>
            </a:extLst>
          </p:cNvPr>
          <p:cNvSpPr>
            <a:spLocks noGrp="1"/>
          </p:cNvSpPr>
          <p:nvPr>
            <p:ph type="title"/>
          </p:nvPr>
        </p:nvSpPr>
        <p:spPr/>
        <p:txBody>
          <a:bodyPr/>
          <a:lstStyle/>
          <a:p>
            <a:r>
              <a:rPr lang="en-US"/>
              <a:t>Click to edit Master title style</a:t>
            </a:r>
            <a:endParaRPr lang="pt-PT"/>
          </a:p>
        </p:txBody>
      </p:sp>
      <p:sp>
        <p:nvSpPr>
          <p:cNvPr id="3" name="Date Placeholder 2">
            <a:extLst>
              <a:ext uri="{FF2B5EF4-FFF2-40B4-BE49-F238E27FC236}">
                <a16:creationId xmlns:a16="http://schemas.microsoft.com/office/drawing/2014/main" id="{D142F754-4D19-4888-A846-34C1BA6399AD}"/>
              </a:ext>
            </a:extLst>
          </p:cNvPr>
          <p:cNvSpPr>
            <a:spLocks noGrp="1"/>
          </p:cNvSpPr>
          <p:nvPr>
            <p:ph type="dt" sz="half" idx="10"/>
          </p:nvPr>
        </p:nvSpPr>
        <p:spPr/>
        <p:txBody>
          <a:bodyPr/>
          <a:lstStyle/>
          <a:p>
            <a:fld id="{40DC8039-30E2-4935-8EC1-2EF8B39E7CB9}" type="datetimeFigureOut">
              <a:rPr lang="pt-PT" smtClean="0"/>
              <a:t>09/11/2020</a:t>
            </a:fld>
            <a:endParaRPr lang="pt-PT"/>
          </a:p>
        </p:txBody>
      </p:sp>
      <p:sp>
        <p:nvSpPr>
          <p:cNvPr id="4" name="Footer Placeholder 3">
            <a:extLst>
              <a:ext uri="{FF2B5EF4-FFF2-40B4-BE49-F238E27FC236}">
                <a16:creationId xmlns:a16="http://schemas.microsoft.com/office/drawing/2014/main" id="{000ADCC1-7E56-4F94-9A37-1E4E99790FC1}"/>
              </a:ext>
            </a:extLst>
          </p:cNvPr>
          <p:cNvSpPr>
            <a:spLocks noGrp="1"/>
          </p:cNvSpPr>
          <p:nvPr>
            <p:ph type="ftr" sz="quarter" idx="11"/>
          </p:nvPr>
        </p:nvSpPr>
        <p:spPr/>
        <p:txBody>
          <a:bodyPr/>
          <a:lstStyle/>
          <a:p>
            <a:endParaRPr lang="pt-PT"/>
          </a:p>
        </p:txBody>
      </p:sp>
      <p:sp>
        <p:nvSpPr>
          <p:cNvPr id="5" name="Slide Number Placeholder 4">
            <a:extLst>
              <a:ext uri="{FF2B5EF4-FFF2-40B4-BE49-F238E27FC236}">
                <a16:creationId xmlns:a16="http://schemas.microsoft.com/office/drawing/2014/main" id="{39A8295F-7ABE-4101-B799-CCDC52F08F13}"/>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96867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68DFE4-4AF2-43BE-A51F-B69ABD9AF15E}"/>
              </a:ext>
            </a:extLst>
          </p:cNvPr>
          <p:cNvSpPr>
            <a:spLocks noGrp="1"/>
          </p:cNvSpPr>
          <p:nvPr>
            <p:ph type="dt" sz="half" idx="10"/>
          </p:nvPr>
        </p:nvSpPr>
        <p:spPr/>
        <p:txBody>
          <a:bodyPr/>
          <a:lstStyle/>
          <a:p>
            <a:fld id="{40DC8039-30E2-4935-8EC1-2EF8B39E7CB9}" type="datetimeFigureOut">
              <a:rPr lang="pt-PT" smtClean="0"/>
              <a:t>09/11/2020</a:t>
            </a:fld>
            <a:endParaRPr lang="pt-PT"/>
          </a:p>
        </p:txBody>
      </p:sp>
      <p:sp>
        <p:nvSpPr>
          <p:cNvPr id="3" name="Footer Placeholder 2">
            <a:extLst>
              <a:ext uri="{FF2B5EF4-FFF2-40B4-BE49-F238E27FC236}">
                <a16:creationId xmlns:a16="http://schemas.microsoft.com/office/drawing/2014/main" id="{CD98CB6E-B70B-4994-BF9D-368B72373F70}"/>
              </a:ext>
            </a:extLst>
          </p:cNvPr>
          <p:cNvSpPr>
            <a:spLocks noGrp="1"/>
          </p:cNvSpPr>
          <p:nvPr>
            <p:ph type="ftr" sz="quarter" idx="11"/>
          </p:nvPr>
        </p:nvSpPr>
        <p:spPr/>
        <p:txBody>
          <a:bodyPr/>
          <a:lstStyle/>
          <a:p>
            <a:endParaRPr lang="pt-PT"/>
          </a:p>
        </p:txBody>
      </p:sp>
      <p:sp>
        <p:nvSpPr>
          <p:cNvPr id="4" name="Slide Number Placeholder 3">
            <a:extLst>
              <a:ext uri="{FF2B5EF4-FFF2-40B4-BE49-F238E27FC236}">
                <a16:creationId xmlns:a16="http://schemas.microsoft.com/office/drawing/2014/main" id="{E934CF43-52B6-4D7F-B334-49586E82BDB4}"/>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218281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9CE2-249B-44D5-9D5C-24AD89A4F0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7DEEF396-4E22-4986-AF1F-E806B57CEE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a:extLst>
              <a:ext uri="{FF2B5EF4-FFF2-40B4-BE49-F238E27FC236}">
                <a16:creationId xmlns:a16="http://schemas.microsoft.com/office/drawing/2014/main" id="{EF1561B3-01D1-43F9-A37B-72F8F068A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DCA37E-F148-489A-BBEC-BA2D83D9E03E}"/>
              </a:ext>
            </a:extLst>
          </p:cNvPr>
          <p:cNvSpPr>
            <a:spLocks noGrp="1"/>
          </p:cNvSpPr>
          <p:nvPr>
            <p:ph type="dt" sz="half" idx="10"/>
          </p:nvPr>
        </p:nvSpPr>
        <p:spPr/>
        <p:txBody>
          <a:bodyPr/>
          <a:lstStyle/>
          <a:p>
            <a:fld id="{40DC8039-30E2-4935-8EC1-2EF8B39E7CB9}" type="datetimeFigureOut">
              <a:rPr lang="pt-PT" smtClean="0"/>
              <a:t>09/11/2020</a:t>
            </a:fld>
            <a:endParaRPr lang="pt-PT"/>
          </a:p>
        </p:txBody>
      </p:sp>
      <p:sp>
        <p:nvSpPr>
          <p:cNvPr id="6" name="Footer Placeholder 5">
            <a:extLst>
              <a:ext uri="{FF2B5EF4-FFF2-40B4-BE49-F238E27FC236}">
                <a16:creationId xmlns:a16="http://schemas.microsoft.com/office/drawing/2014/main" id="{12412402-35E8-41F7-AAD7-934C2BD6BBEC}"/>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7A4E54A4-1300-4007-9D6A-989027CD90AF}"/>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4004573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DAE23-3AE9-42E5-86FF-31D95ACC6A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Picture Placeholder 2">
            <a:extLst>
              <a:ext uri="{FF2B5EF4-FFF2-40B4-BE49-F238E27FC236}">
                <a16:creationId xmlns:a16="http://schemas.microsoft.com/office/drawing/2014/main" id="{E977C526-2DF6-4B03-A5EA-9F8E6E96F0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a:extLst>
              <a:ext uri="{FF2B5EF4-FFF2-40B4-BE49-F238E27FC236}">
                <a16:creationId xmlns:a16="http://schemas.microsoft.com/office/drawing/2014/main" id="{B6A3CFD9-1DCE-444A-BFB2-21D75AB14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AA3EB6-E221-4DA7-BB45-5C2BDDD8908E}"/>
              </a:ext>
            </a:extLst>
          </p:cNvPr>
          <p:cNvSpPr>
            <a:spLocks noGrp="1"/>
          </p:cNvSpPr>
          <p:nvPr>
            <p:ph type="dt" sz="half" idx="10"/>
          </p:nvPr>
        </p:nvSpPr>
        <p:spPr/>
        <p:txBody>
          <a:bodyPr/>
          <a:lstStyle/>
          <a:p>
            <a:fld id="{40DC8039-30E2-4935-8EC1-2EF8B39E7CB9}" type="datetimeFigureOut">
              <a:rPr lang="pt-PT" smtClean="0"/>
              <a:t>09/11/2020</a:t>
            </a:fld>
            <a:endParaRPr lang="pt-PT"/>
          </a:p>
        </p:txBody>
      </p:sp>
      <p:sp>
        <p:nvSpPr>
          <p:cNvPr id="6" name="Footer Placeholder 5">
            <a:extLst>
              <a:ext uri="{FF2B5EF4-FFF2-40B4-BE49-F238E27FC236}">
                <a16:creationId xmlns:a16="http://schemas.microsoft.com/office/drawing/2014/main" id="{89D4A84D-56E3-4D4E-A355-20FCF68DB9FD}"/>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814AF7B0-BF65-4E99-B9B0-59F285AD05CE}"/>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3291621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A78D7-C79C-4380-829C-C7938F9F91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5A8A8E5C-54F3-4E8D-BF19-909C88BD23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DB5A5417-E613-4507-8797-DA0C21B034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C8039-30E2-4935-8EC1-2EF8B39E7CB9}" type="datetimeFigureOut">
              <a:rPr lang="pt-PT" smtClean="0"/>
              <a:t>09/11/2020</a:t>
            </a:fld>
            <a:endParaRPr lang="pt-PT"/>
          </a:p>
        </p:txBody>
      </p:sp>
      <p:sp>
        <p:nvSpPr>
          <p:cNvPr id="5" name="Footer Placeholder 4">
            <a:extLst>
              <a:ext uri="{FF2B5EF4-FFF2-40B4-BE49-F238E27FC236}">
                <a16:creationId xmlns:a16="http://schemas.microsoft.com/office/drawing/2014/main" id="{2E5118CD-34EE-4ADA-A98C-ECF3E59C2B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a:extLst>
              <a:ext uri="{FF2B5EF4-FFF2-40B4-BE49-F238E27FC236}">
                <a16:creationId xmlns:a16="http://schemas.microsoft.com/office/drawing/2014/main" id="{2E383D8C-C011-479D-8D6B-B51B76C6A4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5756B5-68D3-4071-B7AB-305E2CDE0CF3}" type="slidenum">
              <a:rPr lang="pt-PT" smtClean="0"/>
              <a:t>‹#›</a:t>
            </a:fld>
            <a:endParaRPr lang="pt-PT"/>
          </a:p>
        </p:txBody>
      </p:sp>
    </p:spTree>
    <p:extLst>
      <p:ext uri="{BB962C8B-B14F-4D97-AF65-F5344CB8AC3E}">
        <p14:creationId xmlns:p14="http://schemas.microsoft.com/office/powerpoint/2010/main" val="2794355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97026-774F-4F64-A43F-8B5F1DB91F1C}"/>
              </a:ext>
            </a:extLst>
          </p:cNvPr>
          <p:cNvSpPr>
            <a:spLocks noGrp="1"/>
          </p:cNvSpPr>
          <p:nvPr>
            <p:ph type="ctrTitle"/>
          </p:nvPr>
        </p:nvSpPr>
        <p:spPr/>
        <p:txBody>
          <a:bodyPr/>
          <a:lstStyle/>
          <a:p>
            <a:r>
              <a:rPr lang="pt-PT" dirty="0" err="1"/>
              <a:t>Introduction</a:t>
            </a:r>
            <a:endParaRPr lang="pt-PT" dirty="0"/>
          </a:p>
        </p:txBody>
      </p:sp>
      <p:sp>
        <p:nvSpPr>
          <p:cNvPr id="3" name="Subtitle 2">
            <a:extLst>
              <a:ext uri="{FF2B5EF4-FFF2-40B4-BE49-F238E27FC236}">
                <a16:creationId xmlns:a16="http://schemas.microsoft.com/office/drawing/2014/main" id="{BF8FBA32-A48F-46D6-B8B0-04A1D1658A47}"/>
              </a:ext>
            </a:extLst>
          </p:cNvPr>
          <p:cNvSpPr>
            <a:spLocks noGrp="1"/>
          </p:cNvSpPr>
          <p:nvPr>
            <p:ph type="subTitle" idx="1"/>
          </p:nvPr>
        </p:nvSpPr>
        <p:spPr/>
        <p:txBody>
          <a:bodyPr/>
          <a:lstStyle/>
          <a:p>
            <a:r>
              <a:rPr lang="pt-PT" dirty="0" err="1"/>
              <a:t>Economic</a:t>
            </a:r>
            <a:r>
              <a:rPr lang="pt-PT" dirty="0"/>
              <a:t> </a:t>
            </a:r>
            <a:r>
              <a:rPr lang="pt-PT" dirty="0" err="1"/>
              <a:t>Sociology</a:t>
            </a:r>
            <a:endParaRPr lang="pt-PT" dirty="0"/>
          </a:p>
          <a:p>
            <a:r>
              <a:rPr lang="pt-PT" dirty="0"/>
              <a:t>15 </a:t>
            </a:r>
            <a:r>
              <a:rPr lang="pt-PT" dirty="0" err="1"/>
              <a:t>Topics</a:t>
            </a:r>
            <a:endParaRPr lang="pt-PT" dirty="0"/>
          </a:p>
        </p:txBody>
      </p:sp>
    </p:spTree>
    <p:extLst>
      <p:ext uri="{BB962C8B-B14F-4D97-AF65-F5344CB8AC3E}">
        <p14:creationId xmlns:p14="http://schemas.microsoft.com/office/powerpoint/2010/main" val="3018361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ADC62-888C-4D7B-A495-1E8A36BEA426}"/>
              </a:ext>
            </a:extLst>
          </p:cNvPr>
          <p:cNvSpPr>
            <a:spLocks noGrp="1"/>
          </p:cNvSpPr>
          <p:nvPr>
            <p:ph type="title"/>
          </p:nvPr>
        </p:nvSpPr>
        <p:spPr/>
        <p:txBody>
          <a:bodyPr/>
          <a:lstStyle/>
          <a:p>
            <a:pPr algn="ctr"/>
            <a:r>
              <a:rPr lang="pt-PT" b="1" dirty="0" err="1"/>
              <a:t>Frameworks</a:t>
            </a:r>
            <a:endParaRPr lang="pt-PT" b="1" dirty="0"/>
          </a:p>
        </p:txBody>
      </p:sp>
      <p:sp>
        <p:nvSpPr>
          <p:cNvPr id="3" name="Content Placeholder 2">
            <a:extLst>
              <a:ext uri="{FF2B5EF4-FFF2-40B4-BE49-F238E27FC236}">
                <a16:creationId xmlns:a16="http://schemas.microsoft.com/office/drawing/2014/main" id="{24D5E238-27C4-488D-8545-FD9199D4220C}"/>
              </a:ext>
            </a:extLst>
          </p:cNvPr>
          <p:cNvSpPr>
            <a:spLocks noGrp="1"/>
          </p:cNvSpPr>
          <p:nvPr>
            <p:ph idx="1"/>
          </p:nvPr>
        </p:nvSpPr>
        <p:spPr/>
        <p:txBody>
          <a:bodyPr>
            <a:normAutofit/>
          </a:bodyPr>
          <a:lstStyle/>
          <a:p>
            <a:pPr algn="just"/>
            <a:r>
              <a:rPr lang="en-US" dirty="0"/>
              <a:t>Are Economic Agents Well Behaved and Have Clear Choices? Neither Risk Lovers, Nor Risk Averters. Submission to Relevant Social Frameworks. Fragile, Doubtful and Wrong Decision Criteria. Groupthink Syndrome, Abilene Paradoxes and other Decision Deficiencies.</a:t>
            </a:r>
          </a:p>
          <a:p>
            <a:pPr marL="0" indent="0" algn="just">
              <a:buNone/>
            </a:pPr>
            <a:endParaRPr lang="pt-PT" dirty="0"/>
          </a:p>
        </p:txBody>
      </p:sp>
      <p:pic>
        <p:nvPicPr>
          <p:cNvPr id="4" name="Picture 3">
            <a:extLst>
              <a:ext uri="{FF2B5EF4-FFF2-40B4-BE49-F238E27FC236}">
                <a16:creationId xmlns:a16="http://schemas.microsoft.com/office/drawing/2014/main" id="{A4E3234E-9EF7-4C06-90C5-2DA89979B19C}"/>
              </a:ext>
            </a:extLst>
          </p:cNvPr>
          <p:cNvPicPr>
            <a:picLocks noChangeAspect="1"/>
          </p:cNvPicPr>
          <p:nvPr/>
        </p:nvPicPr>
        <p:blipFill>
          <a:blip r:embed="rId2"/>
          <a:stretch>
            <a:fillRect/>
          </a:stretch>
        </p:blipFill>
        <p:spPr>
          <a:xfrm>
            <a:off x="838200" y="3665989"/>
            <a:ext cx="3057525" cy="2510974"/>
          </a:xfrm>
          <a:prstGeom prst="rect">
            <a:avLst/>
          </a:prstGeom>
        </p:spPr>
      </p:pic>
      <p:pic>
        <p:nvPicPr>
          <p:cNvPr id="5" name="Picture 4">
            <a:extLst>
              <a:ext uri="{FF2B5EF4-FFF2-40B4-BE49-F238E27FC236}">
                <a16:creationId xmlns:a16="http://schemas.microsoft.com/office/drawing/2014/main" id="{1701F1D5-0362-471A-A419-9C5154246C71}"/>
              </a:ext>
            </a:extLst>
          </p:cNvPr>
          <p:cNvPicPr>
            <a:picLocks noChangeAspect="1"/>
          </p:cNvPicPr>
          <p:nvPr/>
        </p:nvPicPr>
        <p:blipFill>
          <a:blip r:embed="rId3"/>
          <a:stretch>
            <a:fillRect/>
          </a:stretch>
        </p:blipFill>
        <p:spPr>
          <a:xfrm>
            <a:off x="4278385" y="3665989"/>
            <a:ext cx="2966120" cy="2510974"/>
          </a:xfrm>
          <a:prstGeom prst="rect">
            <a:avLst/>
          </a:prstGeom>
        </p:spPr>
      </p:pic>
      <p:pic>
        <p:nvPicPr>
          <p:cNvPr id="6" name="Picture 5">
            <a:extLst>
              <a:ext uri="{FF2B5EF4-FFF2-40B4-BE49-F238E27FC236}">
                <a16:creationId xmlns:a16="http://schemas.microsoft.com/office/drawing/2014/main" id="{EEC15488-DC61-464F-A361-A80EE6AB49BE}"/>
              </a:ext>
            </a:extLst>
          </p:cNvPr>
          <p:cNvPicPr>
            <a:picLocks noChangeAspect="1"/>
          </p:cNvPicPr>
          <p:nvPr/>
        </p:nvPicPr>
        <p:blipFill>
          <a:blip r:embed="rId4"/>
          <a:stretch>
            <a:fillRect/>
          </a:stretch>
        </p:blipFill>
        <p:spPr>
          <a:xfrm>
            <a:off x="7818538" y="3605213"/>
            <a:ext cx="3137483" cy="2571750"/>
          </a:xfrm>
          <a:prstGeom prst="rect">
            <a:avLst/>
          </a:prstGeom>
        </p:spPr>
      </p:pic>
    </p:spTree>
    <p:extLst>
      <p:ext uri="{BB962C8B-B14F-4D97-AF65-F5344CB8AC3E}">
        <p14:creationId xmlns:p14="http://schemas.microsoft.com/office/powerpoint/2010/main" val="2203636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154D6-5176-49E0-8C79-96D035C01176}"/>
              </a:ext>
            </a:extLst>
          </p:cNvPr>
          <p:cNvSpPr>
            <a:spLocks noGrp="1"/>
          </p:cNvSpPr>
          <p:nvPr>
            <p:ph type="title"/>
          </p:nvPr>
        </p:nvSpPr>
        <p:spPr/>
        <p:txBody>
          <a:bodyPr/>
          <a:lstStyle/>
          <a:p>
            <a:pPr algn="ctr"/>
            <a:r>
              <a:rPr lang="pt-PT" b="1" dirty="0"/>
              <a:t>Gray </a:t>
            </a:r>
            <a:r>
              <a:rPr lang="pt-PT" b="1" dirty="0" err="1"/>
              <a:t>Areas</a:t>
            </a:r>
            <a:endParaRPr lang="pt-PT" b="1" dirty="0"/>
          </a:p>
        </p:txBody>
      </p:sp>
      <p:sp>
        <p:nvSpPr>
          <p:cNvPr id="3" name="Content Placeholder 2">
            <a:extLst>
              <a:ext uri="{FF2B5EF4-FFF2-40B4-BE49-F238E27FC236}">
                <a16:creationId xmlns:a16="http://schemas.microsoft.com/office/drawing/2014/main" id="{C8110164-0E8B-446F-80D7-32D98110B55C}"/>
              </a:ext>
            </a:extLst>
          </p:cNvPr>
          <p:cNvSpPr>
            <a:spLocks noGrp="1"/>
          </p:cNvSpPr>
          <p:nvPr>
            <p:ph idx="1"/>
          </p:nvPr>
        </p:nvSpPr>
        <p:spPr/>
        <p:txBody>
          <a:bodyPr>
            <a:normAutofit/>
          </a:bodyPr>
          <a:lstStyle/>
          <a:p>
            <a:pPr algn="just"/>
            <a:r>
              <a:rPr lang="en-US" dirty="0"/>
              <a:t>Do Markets Ensure Better Quality and More Efficiency? Strange and Imperfect Markets. The Case of Adoptions. The Drug Case. What to Do with Blood and Organs. </a:t>
            </a:r>
            <a:r>
              <a:rPr lang="en-US" dirty="0" err="1"/>
              <a:t>Titmuss</a:t>
            </a:r>
            <a:r>
              <a:rPr lang="en-US" dirty="0"/>
              <a:t> Revisited. Crowding-Out and Spillovers effects. The Demoralization of </a:t>
            </a:r>
            <a:r>
              <a:rPr lang="en-US" dirty="0" err="1"/>
              <a:t>Mercantilization</a:t>
            </a:r>
            <a:r>
              <a:rPr lang="en-US" dirty="0"/>
              <a:t>.</a:t>
            </a:r>
          </a:p>
          <a:p>
            <a:pPr marL="0" indent="0" algn="just">
              <a:buNone/>
            </a:pPr>
            <a:endParaRPr lang="pt-PT" dirty="0"/>
          </a:p>
        </p:txBody>
      </p:sp>
      <p:pic>
        <p:nvPicPr>
          <p:cNvPr id="4" name="Picture 3">
            <a:extLst>
              <a:ext uri="{FF2B5EF4-FFF2-40B4-BE49-F238E27FC236}">
                <a16:creationId xmlns:a16="http://schemas.microsoft.com/office/drawing/2014/main" id="{0F1D9AC3-3BF9-465E-810A-90FF7CC7333D}"/>
              </a:ext>
            </a:extLst>
          </p:cNvPr>
          <p:cNvPicPr>
            <a:picLocks noChangeAspect="1"/>
          </p:cNvPicPr>
          <p:nvPr/>
        </p:nvPicPr>
        <p:blipFill>
          <a:blip r:embed="rId2"/>
          <a:stretch>
            <a:fillRect/>
          </a:stretch>
        </p:blipFill>
        <p:spPr>
          <a:xfrm>
            <a:off x="838200" y="3429001"/>
            <a:ext cx="2998190" cy="2686574"/>
          </a:xfrm>
          <a:prstGeom prst="rect">
            <a:avLst/>
          </a:prstGeom>
        </p:spPr>
      </p:pic>
      <p:pic>
        <p:nvPicPr>
          <p:cNvPr id="5" name="Picture 4">
            <a:extLst>
              <a:ext uri="{FF2B5EF4-FFF2-40B4-BE49-F238E27FC236}">
                <a16:creationId xmlns:a16="http://schemas.microsoft.com/office/drawing/2014/main" id="{07E2EB09-0D15-4F96-8562-EC03F6E874EB}"/>
              </a:ext>
            </a:extLst>
          </p:cNvPr>
          <p:cNvPicPr>
            <a:picLocks noChangeAspect="1"/>
          </p:cNvPicPr>
          <p:nvPr/>
        </p:nvPicPr>
        <p:blipFill>
          <a:blip r:embed="rId3"/>
          <a:stretch>
            <a:fillRect/>
          </a:stretch>
        </p:blipFill>
        <p:spPr>
          <a:xfrm>
            <a:off x="4068662" y="3429000"/>
            <a:ext cx="3489820" cy="2812409"/>
          </a:xfrm>
          <a:prstGeom prst="rect">
            <a:avLst/>
          </a:prstGeom>
        </p:spPr>
      </p:pic>
      <p:pic>
        <p:nvPicPr>
          <p:cNvPr id="6" name="Picture 5">
            <a:extLst>
              <a:ext uri="{FF2B5EF4-FFF2-40B4-BE49-F238E27FC236}">
                <a16:creationId xmlns:a16="http://schemas.microsoft.com/office/drawing/2014/main" id="{588F8AA7-4E81-46EB-A7ED-2B8142B46795}"/>
              </a:ext>
            </a:extLst>
          </p:cNvPr>
          <p:cNvPicPr>
            <a:picLocks noChangeAspect="1"/>
          </p:cNvPicPr>
          <p:nvPr/>
        </p:nvPicPr>
        <p:blipFill>
          <a:blip r:embed="rId4"/>
          <a:stretch>
            <a:fillRect/>
          </a:stretch>
        </p:blipFill>
        <p:spPr>
          <a:xfrm>
            <a:off x="7962812" y="3429000"/>
            <a:ext cx="3160989" cy="2686575"/>
          </a:xfrm>
          <a:prstGeom prst="rect">
            <a:avLst/>
          </a:prstGeom>
        </p:spPr>
      </p:pic>
    </p:spTree>
    <p:extLst>
      <p:ext uri="{BB962C8B-B14F-4D97-AF65-F5344CB8AC3E}">
        <p14:creationId xmlns:p14="http://schemas.microsoft.com/office/powerpoint/2010/main" val="186924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A1431-F5EF-4F48-8E8B-62B5293A342A}"/>
              </a:ext>
            </a:extLst>
          </p:cNvPr>
          <p:cNvSpPr>
            <a:spLocks noGrp="1"/>
          </p:cNvSpPr>
          <p:nvPr>
            <p:ph type="title"/>
          </p:nvPr>
        </p:nvSpPr>
        <p:spPr/>
        <p:txBody>
          <a:bodyPr/>
          <a:lstStyle/>
          <a:p>
            <a:pPr algn="ctr"/>
            <a:r>
              <a:rPr lang="pt-PT" b="1" dirty="0"/>
              <a:t>Moral </a:t>
            </a:r>
            <a:r>
              <a:rPr lang="pt-PT" b="1" dirty="0" err="1"/>
              <a:t>Economies</a:t>
            </a:r>
            <a:endParaRPr lang="pt-PT" b="1" dirty="0"/>
          </a:p>
        </p:txBody>
      </p:sp>
      <p:sp>
        <p:nvSpPr>
          <p:cNvPr id="3" name="Content Placeholder 2">
            <a:extLst>
              <a:ext uri="{FF2B5EF4-FFF2-40B4-BE49-F238E27FC236}">
                <a16:creationId xmlns:a16="http://schemas.microsoft.com/office/drawing/2014/main" id="{F3836D24-AEC1-41A6-803B-692AD8C28808}"/>
              </a:ext>
            </a:extLst>
          </p:cNvPr>
          <p:cNvSpPr>
            <a:spLocks noGrp="1"/>
          </p:cNvSpPr>
          <p:nvPr>
            <p:ph idx="1"/>
          </p:nvPr>
        </p:nvSpPr>
        <p:spPr/>
        <p:txBody>
          <a:bodyPr>
            <a:normAutofit/>
          </a:bodyPr>
          <a:lstStyle/>
          <a:p>
            <a:pPr algn="just"/>
            <a:r>
              <a:rPr lang="en-US" dirty="0"/>
              <a:t>Is the Organization of Exchanges by the Market a Creator of Value? The Deadweight Loss of Christmas Debate. Moral Economies. What is a Perfect and Pure Gift?</a:t>
            </a:r>
          </a:p>
          <a:p>
            <a:pPr marL="0" indent="0" algn="just">
              <a:buNone/>
            </a:pPr>
            <a:endParaRPr lang="pt-PT" dirty="0"/>
          </a:p>
        </p:txBody>
      </p:sp>
      <p:pic>
        <p:nvPicPr>
          <p:cNvPr id="4" name="Picture 3">
            <a:extLst>
              <a:ext uri="{FF2B5EF4-FFF2-40B4-BE49-F238E27FC236}">
                <a16:creationId xmlns:a16="http://schemas.microsoft.com/office/drawing/2014/main" id="{791FCB7C-55A8-40D7-B9B1-19E894720416}"/>
              </a:ext>
            </a:extLst>
          </p:cNvPr>
          <p:cNvPicPr>
            <a:picLocks noChangeAspect="1"/>
          </p:cNvPicPr>
          <p:nvPr/>
        </p:nvPicPr>
        <p:blipFill>
          <a:blip r:embed="rId2"/>
          <a:stretch>
            <a:fillRect/>
          </a:stretch>
        </p:blipFill>
        <p:spPr>
          <a:xfrm>
            <a:off x="838199" y="3020037"/>
            <a:ext cx="3498909" cy="3363986"/>
          </a:xfrm>
          <a:prstGeom prst="rect">
            <a:avLst/>
          </a:prstGeom>
        </p:spPr>
      </p:pic>
      <p:pic>
        <p:nvPicPr>
          <p:cNvPr id="5" name="Picture 4">
            <a:extLst>
              <a:ext uri="{FF2B5EF4-FFF2-40B4-BE49-F238E27FC236}">
                <a16:creationId xmlns:a16="http://schemas.microsoft.com/office/drawing/2014/main" id="{ACF750B7-485C-42E0-99FD-11B7D57FEA2D}"/>
              </a:ext>
            </a:extLst>
          </p:cNvPr>
          <p:cNvPicPr>
            <a:picLocks noChangeAspect="1"/>
          </p:cNvPicPr>
          <p:nvPr/>
        </p:nvPicPr>
        <p:blipFill>
          <a:blip r:embed="rId3"/>
          <a:stretch>
            <a:fillRect/>
          </a:stretch>
        </p:blipFill>
        <p:spPr>
          <a:xfrm>
            <a:off x="4832059" y="3429000"/>
            <a:ext cx="3302815" cy="2686574"/>
          </a:xfrm>
          <a:prstGeom prst="rect">
            <a:avLst/>
          </a:prstGeom>
        </p:spPr>
      </p:pic>
      <p:pic>
        <p:nvPicPr>
          <p:cNvPr id="6" name="Picture 5">
            <a:extLst>
              <a:ext uri="{FF2B5EF4-FFF2-40B4-BE49-F238E27FC236}">
                <a16:creationId xmlns:a16="http://schemas.microsoft.com/office/drawing/2014/main" id="{8B7CF58A-C613-4EBA-9A46-E552F15F38E7}"/>
              </a:ext>
            </a:extLst>
          </p:cNvPr>
          <p:cNvPicPr>
            <a:picLocks noChangeAspect="1"/>
          </p:cNvPicPr>
          <p:nvPr/>
        </p:nvPicPr>
        <p:blipFill>
          <a:blip r:embed="rId4"/>
          <a:stretch>
            <a:fillRect/>
          </a:stretch>
        </p:blipFill>
        <p:spPr>
          <a:xfrm>
            <a:off x="8212822" y="3489820"/>
            <a:ext cx="3140978" cy="2550253"/>
          </a:xfrm>
          <a:prstGeom prst="rect">
            <a:avLst/>
          </a:prstGeom>
        </p:spPr>
      </p:pic>
    </p:spTree>
    <p:extLst>
      <p:ext uri="{BB962C8B-B14F-4D97-AF65-F5344CB8AC3E}">
        <p14:creationId xmlns:p14="http://schemas.microsoft.com/office/powerpoint/2010/main" val="4022973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AA61-6175-4998-B3E3-CBDA2374B1CF}"/>
              </a:ext>
            </a:extLst>
          </p:cNvPr>
          <p:cNvSpPr>
            <a:spLocks noGrp="1"/>
          </p:cNvSpPr>
          <p:nvPr>
            <p:ph type="title"/>
          </p:nvPr>
        </p:nvSpPr>
        <p:spPr/>
        <p:txBody>
          <a:bodyPr/>
          <a:lstStyle/>
          <a:p>
            <a:pPr algn="ctr"/>
            <a:r>
              <a:rPr lang="pt-PT" b="1" dirty="0"/>
              <a:t>Homo </a:t>
            </a:r>
            <a:r>
              <a:rPr lang="pt-PT" b="1" dirty="0" err="1"/>
              <a:t>Reciprocans</a:t>
            </a:r>
            <a:endParaRPr lang="pt-PT" b="1" dirty="0"/>
          </a:p>
        </p:txBody>
      </p:sp>
      <p:sp>
        <p:nvSpPr>
          <p:cNvPr id="3" name="Content Placeholder 2">
            <a:extLst>
              <a:ext uri="{FF2B5EF4-FFF2-40B4-BE49-F238E27FC236}">
                <a16:creationId xmlns:a16="http://schemas.microsoft.com/office/drawing/2014/main" id="{2757CB15-E4C7-4C3B-BEDD-7D525A24EC18}"/>
              </a:ext>
            </a:extLst>
          </p:cNvPr>
          <p:cNvSpPr>
            <a:spLocks noGrp="1"/>
          </p:cNvSpPr>
          <p:nvPr>
            <p:ph idx="1"/>
          </p:nvPr>
        </p:nvSpPr>
        <p:spPr/>
        <p:txBody>
          <a:bodyPr>
            <a:normAutofit/>
          </a:bodyPr>
          <a:lstStyle/>
          <a:p>
            <a:pPr marL="0" indent="0" algn="just">
              <a:buNone/>
            </a:pPr>
            <a:r>
              <a:rPr lang="en-US" dirty="0"/>
              <a:t>Is the Economic Agent a Homo </a:t>
            </a:r>
            <a:r>
              <a:rPr lang="en-US" dirty="0" err="1"/>
              <a:t>Oeconomicus</a:t>
            </a:r>
            <a:r>
              <a:rPr lang="en-US" dirty="0"/>
              <a:t>? The Social Actor does not move only by utilitarian logic. Homo Reciprocans or Why You Can Prefer Less to More, in Contexts of Interpersonal Comparison. The Validity of Equity Rules in Asymmetric Peer Distribution Systems. Distributions between Peers and Between </a:t>
            </a:r>
            <a:r>
              <a:rPr lang="en-US" dirty="0" err="1"/>
              <a:t>Unequals</a:t>
            </a:r>
            <a:r>
              <a:rPr lang="en-US" dirty="0"/>
              <a:t>. Trends for Social Stabilization and Change.</a:t>
            </a:r>
            <a:endParaRPr lang="pt-PT" dirty="0"/>
          </a:p>
        </p:txBody>
      </p:sp>
      <p:pic>
        <p:nvPicPr>
          <p:cNvPr id="4" name="Picture 3">
            <a:extLst>
              <a:ext uri="{FF2B5EF4-FFF2-40B4-BE49-F238E27FC236}">
                <a16:creationId xmlns:a16="http://schemas.microsoft.com/office/drawing/2014/main" id="{4A2F9E37-1930-4626-B151-5DFAC22444CB}"/>
              </a:ext>
            </a:extLst>
          </p:cNvPr>
          <p:cNvPicPr>
            <a:picLocks noChangeAspect="1"/>
          </p:cNvPicPr>
          <p:nvPr/>
        </p:nvPicPr>
        <p:blipFill>
          <a:blip r:embed="rId2"/>
          <a:stretch>
            <a:fillRect/>
          </a:stretch>
        </p:blipFill>
        <p:spPr>
          <a:xfrm>
            <a:off x="838200" y="4446165"/>
            <a:ext cx="4463642" cy="1652631"/>
          </a:xfrm>
          <a:prstGeom prst="rect">
            <a:avLst/>
          </a:prstGeom>
        </p:spPr>
      </p:pic>
      <p:pic>
        <p:nvPicPr>
          <p:cNvPr id="5" name="Picture 4">
            <a:extLst>
              <a:ext uri="{FF2B5EF4-FFF2-40B4-BE49-F238E27FC236}">
                <a16:creationId xmlns:a16="http://schemas.microsoft.com/office/drawing/2014/main" id="{66E81DA7-C97E-4A03-A8D8-1FAFF0B5F6D2}"/>
              </a:ext>
            </a:extLst>
          </p:cNvPr>
          <p:cNvPicPr>
            <a:picLocks noChangeAspect="1"/>
          </p:cNvPicPr>
          <p:nvPr/>
        </p:nvPicPr>
        <p:blipFill>
          <a:blip r:embed="rId3"/>
          <a:stretch>
            <a:fillRect/>
          </a:stretch>
        </p:blipFill>
        <p:spPr>
          <a:xfrm>
            <a:off x="5561901" y="4348464"/>
            <a:ext cx="5791900" cy="1892945"/>
          </a:xfrm>
          <a:prstGeom prst="rect">
            <a:avLst/>
          </a:prstGeom>
        </p:spPr>
      </p:pic>
    </p:spTree>
    <p:extLst>
      <p:ext uri="{BB962C8B-B14F-4D97-AF65-F5344CB8AC3E}">
        <p14:creationId xmlns:p14="http://schemas.microsoft.com/office/powerpoint/2010/main" val="3157245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EE3E-BCE8-408A-B513-DE7785570FC1}"/>
              </a:ext>
            </a:extLst>
          </p:cNvPr>
          <p:cNvSpPr>
            <a:spLocks noGrp="1"/>
          </p:cNvSpPr>
          <p:nvPr>
            <p:ph type="title"/>
          </p:nvPr>
        </p:nvSpPr>
        <p:spPr/>
        <p:txBody>
          <a:bodyPr/>
          <a:lstStyle/>
          <a:p>
            <a:pPr algn="ctr"/>
            <a:r>
              <a:rPr lang="pt-PT" b="1" dirty="0"/>
              <a:t>New Industries</a:t>
            </a:r>
          </a:p>
        </p:txBody>
      </p:sp>
      <p:sp>
        <p:nvSpPr>
          <p:cNvPr id="3" name="Content Placeholder 2">
            <a:extLst>
              <a:ext uri="{FF2B5EF4-FFF2-40B4-BE49-F238E27FC236}">
                <a16:creationId xmlns:a16="http://schemas.microsoft.com/office/drawing/2014/main" id="{48F4E3EB-56CC-4790-8823-0872802DDCBD}"/>
              </a:ext>
            </a:extLst>
          </p:cNvPr>
          <p:cNvSpPr>
            <a:spLocks noGrp="1"/>
          </p:cNvSpPr>
          <p:nvPr>
            <p:ph idx="1"/>
          </p:nvPr>
        </p:nvSpPr>
        <p:spPr/>
        <p:txBody>
          <a:bodyPr/>
          <a:lstStyle/>
          <a:p>
            <a:pPr algn="just"/>
            <a:r>
              <a:rPr lang="en-US" dirty="0"/>
              <a:t>Do New Industries Meet New Needs? Social Mechanisms for the Creation of Industries in Advanced Societies. Mechanisms for Counseling, Therapy and Regulation in Modern Democracies. Dissent Cooptation Schemes and their Channeling for the Fueling of New Industries.</a:t>
            </a:r>
          </a:p>
          <a:p>
            <a:pPr marL="0" indent="0" algn="just">
              <a:buNone/>
            </a:pPr>
            <a:endParaRPr lang="en-US" dirty="0"/>
          </a:p>
        </p:txBody>
      </p:sp>
      <p:pic>
        <p:nvPicPr>
          <p:cNvPr id="4" name="Picture 3">
            <a:extLst>
              <a:ext uri="{FF2B5EF4-FFF2-40B4-BE49-F238E27FC236}">
                <a16:creationId xmlns:a16="http://schemas.microsoft.com/office/drawing/2014/main" id="{C3B53F50-4A67-4AA0-98CA-CE93B93F8D3F}"/>
              </a:ext>
            </a:extLst>
          </p:cNvPr>
          <p:cNvPicPr>
            <a:picLocks noChangeAspect="1"/>
          </p:cNvPicPr>
          <p:nvPr/>
        </p:nvPicPr>
        <p:blipFill>
          <a:blip r:embed="rId2"/>
          <a:stretch>
            <a:fillRect/>
          </a:stretch>
        </p:blipFill>
        <p:spPr>
          <a:xfrm>
            <a:off x="838200" y="3806825"/>
            <a:ext cx="2524125" cy="2505075"/>
          </a:xfrm>
          <a:prstGeom prst="rect">
            <a:avLst/>
          </a:prstGeom>
        </p:spPr>
      </p:pic>
      <p:pic>
        <p:nvPicPr>
          <p:cNvPr id="5" name="Picture 4">
            <a:extLst>
              <a:ext uri="{FF2B5EF4-FFF2-40B4-BE49-F238E27FC236}">
                <a16:creationId xmlns:a16="http://schemas.microsoft.com/office/drawing/2014/main" id="{1E4040E1-F171-47E8-9F7F-BDD682DC8653}"/>
              </a:ext>
            </a:extLst>
          </p:cNvPr>
          <p:cNvPicPr>
            <a:picLocks noChangeAspect="1"/>
          </p:cNvPicPr>
          <p:nvPr/>
        </p:nvPicPr>
        <p:blipFill>
          <a:blip r:embed="rId3"/>
          <a:stretch>
            <a:fillRect/>
          </a:stretch>
        </p:blipFill>
        <p:spPr>
          <a:xfrm>
            <a:off x="4155260" y="3806825"/>
            <a:ext cx="3143250" cy="2370138"/>
          </a:xfrm>
          <a:prstGeom prst="rect">
            <a:avLst/>
          </a:prstGeom>
        </p:spPr>
      </p:pic>
      <p:pic>
        <p:nvPicPr>
          <p:cNvPr id="6" name="Picture 5">
            <a:extLst>
              <a:ext uri="{FF2B5EF4-FFF2-40B4-BE49-F238E27FC236}">
                <a16:creationId xmlns:a16="http://schemas.microsoft.com/office/drawing/2014/main" id="{64F90C9B-000D-4C19-8A35-8563BF6E8240}"/>
              </a:ext>
            </a:extLst>
          </p:cNvPr>
          <p:cNvPicPr>
            <a:picLocks noChangeAspect="1"/>
          </p:cNvPicPr>
          <p:nvPr/>
        </p:nvPicPr>
        <p:blipFill>
          <a:blip r:embed="rId4"/>
          <a:stretch>
            <a:fillRect/>
          </a:stretch>
        </p:blipFill>
        <p:spPr>
          <a:xfrm>
            <a:off x="7516536" y="3806825"/>
            <a:ext cx="3837264" cy="2505076"/>
          </a:xfrm>
          <a:prstGeom prst="rect">
            <a:avLst/>
          </a:prstGeom>
        </p:spPr>
      </p:pic>
    </p:spTree>
    <p:extLst>
      <p:ext uri="{BB962C8B-B14F-4D97-AF65-F5344CB8AC3E}">
        <p14:creationId xmlns:p14="http://schemas.microsoft.com/office/powerpoint/2010/main" val="2018401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15EB5-AEBB-4FC3-8A1B-249309ADB1E3}"/>
              </a:ext>
            </a:extLst>
          </p:cNvPr>
          <p:cNvSpPr>
            <a:spLocks noGrp="1"/>
          </p:cNvSpPr>
          <p:nvPr>
            <p:ph type="title"/>
          </p:nvPr>
        </p:nvSpPr>
        <p:spPr/>
        <p:txBody>
          <a:bodyPr/>
          <a:lstStyle/>
          <a:p>
            <a:pPr algn="ctr"/>
            <a:r>
              <a:rPr lang="pt-PT" b="1" dirty="0"/>
              <a:t>Social </a:t>
            </a:r>
            <a:r>
              <a:rPr lang="pt-PT" b="1" dirty="0" err="1"/>
              <a:t>Ties</a:t>
            </a:r>
            <a:r>
              <a:rPr lang="pt-PT" b="1" dirty="0"/>
              <a:t> </a:t>
            </a:r>
            <a:r>
              <a:rPr lang="pt-PT" b="1" dirty="0" err="1"/>
              <a:t>and</a:t>
            </a:r>
            <a:r>
              <a:rPr lang="pt-PT" b="1" dirty="0"/>
              <a:t> Networks</a:t>
            </a:r>
          </a:p>
        </p:txBody>
      </p:sp>
      <p:sp>
        <p:nvSpPr>
          <p:cNvPr id="3" name="Content Placeholder 2">
            <a:extLst>
              <a:ext uri="{FF2B5EF4-FFF2-40B4-BE49-F238E27FC236}">
                <a16:creationId xmlns:a16="http://schemas.microsoft.com/office/drawing/2014/main" id="{30B63127-89BB-4AF4-855C-FB9DF6DF142F}"/>
              </a:ext>
            </a:extLst>
          </p:cNvPr>
          <p:cNvSpPr>
            <a:spLocks noGrp="1"/>
          </p:cNvSpPr>
          <p:nvPr>
            <p:ph idx="1"/>
          </p:nvPr>
        </p:nvSpPr>
        <p:spPr/>
        <p:txBody>
          <a:bodyPr/>
          <a:lstStyle/>
          <a:p>
            <a:pPr algn="just"/>
            <a:r>
              <a:rPr lang="en-US" dirty="0"/>
              <a:t>Do Markets Ensure Transparency and Create Value, Thanks to Anonymity and Efficiency? The Weight of Social Networks and Nepotism. Strong Ties and Weak Ties in Job-Search Contexts. Trust and Social Capital as Engines of Economic Activity.</a:t>
            </a:r>
          </a:p>
          <a:p>
            <a:pPr marL="0" indent="0" algn="just">
              <a:buNone/>
            </a:pPr>
            <a:endParaRPr lang="en-US" dirty="0"/>
          </a:p>
          <a:p>
            <a:pPr algn="just"/>
            <a:endParaRPr lang="pt-PT" dirty="0"/>
          </a:p>
        </p:txBody>
      </p:sp>
      <p:pic>
        <p:nvPicPr>
          <p:cNvPr id="4" name="Picture 3">
            <a:extLst>
              <a:ext uri="{FF2B5EF4-FFF2-40B4-BE49-F238E27FC236}">
                <a16:creationId xmlns:a16="http://schemas.microsoft.com/office/drawing/2014/main" id="{CA6B2890-EE24-4B56-8450-2C39B5DC4B1C}"/>
              </a:ext>
            </a:extLst>
          </p:cNvPr>
          <p:cNvPicPr>
            <a:picLocks noChangeAspect="1"/>
          </p:cNvPicPr>
          <p:nvPr/>
        </p:nvPicPr>
        <p:blipFill>
          <a:blip r:embed="rId2"/>
          <a:stretch>
            <a:fillRect/>
          </a:stretch>
        </p:blipFill>
        <p:spPr>
          <a:xfrm>
            <a:off x="838199" y="3604033"/>
            <a:ext cx="2878123" cy="2310206"/>
          </a:xfrm>
          <a:prstGeom prst="rect">
            <a:avLst/>
          </a:prstGeom>
        </p:spPr>
      </p:pic>
      <p:pic>
        <p:nvPicPr>
          <p:cNvPr id="5" name="Picture 4">
            <a:extLst>
              <a:ext uri="{FF2B5EF4-FFF2-40B4-BE49-F238E27FC236}">
                <a16:creationId xmlns:a16="http://schemas.microsoft.com/office/drawing/2014/main" id="{FD24B46F-A705-4A28-9C6A-948D450F66B7}"/>
              </a:ext>
            </a:extLst>
          </p:cNvPr>
          <p:cNvPicPr>
            <a:picLocks noChangeAspect="1"/>
          </p:cNvPicPr>
          <p:nvPr/>
        </p:nvPicPr>
        <p:blipFill>
          <a:blip r:embed="rId3"/>
          <a:stretch>
            <a:fillRect/>
          </a:stretch>
        </p:blipFill>
        <p:spPr>
          <a:xfrm>
            <a:off x="3916216" y="4282710"/>
            <a:ext cx="3705225" cy="1228725"/>
          </a:xfrm>
          <a:prstGeom prst="rect">
            <a:avLst/>
          </a:prstGeom>
        </p:spPr>
      </p:pic>
      <p:pic>
        <p:nvPicPr>
          <p:cNvPr id="6" name="Picture 5">
            <a:extLst>
              <a:ext uri="{FF2B5EF4-FFF2-40B4-BE49-F238E27FC236}">
                <a16:creationId xmlns:a16="http://schemas.microsoft.com/office/drawing/2014/main" id="{1FBC23DC-1C97-4BAD-B5E8-F590B8961646}"/>
              </a:ext>
            </a:extLst>
          </p:cNvPr>
          <p:cNvPicPr>
            <a:picLocks noChangeAspect="1"/>
          </p:cNvPicPr>
          <p:nvPr/>
        </p:nvPicPr>
        <p:blipFill>
          <a:blip r:embed="rId4"/>
          <a:stretch>
            <a:fillRect/>
          </a:stretch>
        </p:blipFill>
        <p:spPr>
          <a:xfrm>
            <a:off x="7919207" y="3658429"/>
            <a:ext cx="2978092" cy="2518534"/>
          </a:xfrm>
          <a:prstGeom prst="rect">
            <a:avLst/>
          </a:prstGeom>
        </p:spPr>
      </p:pic>
    </p:spTree>
    <p:extLst>
      <p:ext uri="{BB962C8B-B14F-4D97-AF65-F5344CB8AC3E}">
        <p14:creationId xmlns:p14="http://schemas.microsoft.com/office/powerpoint/2010/main" val="2750589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C3FD1-DDB1-4F6A-AB53-CD70555490DB}"/>
              </a:ext>
            </a:extLst>
          </p:cNvPr>
          <p:cNvSpPr>
            <a:spLocks noGrp="1"/>
          </p:cNvSpPr>
          <p:nvPr>
            <p:ph type="title"/>
          </p:nvPr>
        </p:nvSpPr>
        <p:spPr/>
        <p:txBody>
          <a:bodyPr/>
          <a:lstStyle/>
          <a:p>
            <a:pPr algn="ctr"/>
            <a:r>
              <a:rPr lang="pt-PT" b="1" dirty="0" err="1"/>
              <a:t>Reputation</a:t>
            </a:r>
            <a:r>
              <a:rPr lang="pt-PT" b="1" dirty="0"/>
              <a:t> </a:t>
            </a:r>
            <a:r>
              <a:rPr lang="pt-PT" b="1" dirty="0" err="1"/>
              <a:t>and</a:t>
            </a:r>
            <a:r>
              <a:rPr lang="pt-PT" b="1" dirty="0"/>
              <a:t> Trust</a:t>
            </a:r>
          </a:p>
        </p:txBody>
      </p:sp>
      <p:sp>
        <p:nvSpPr>
          <p:cNvPr id="3" name="Content Placeholder 2">
            <a:extLst>
              <a:ext uri="{FF2B5EF4-FFF2-40B4-BE49-F238E27FC236}">
                <a16:creationId xmlns:a16="http://schemas.microsoft.com/office/drawing/2014/main" id="{9900C649-A8B8-4742-A33C-12340760C0F3}"/>
              </a:ext>
            </a:extLst>
          </p:cNvPr>
          <p:cNvSpPr>
            <a:spLocks noGrp="1"/>
          </p:cNvSpPr>
          <p:nvPr>
            <p:ph idx="1"/>
          </p:nvPr>
        </p:nvSpPr>
        <p:spPr/>
        <p:txBody>
          <a:bodyPr>
            <a:normAutofit/>
          </a:bodyPr>
          <a:lstStyle/>
          <a:p>
            <a:pPr marL="0" indent="0" algn="just">
              <a:buNone/>
            </a:pPr>
            <a:r>
              <a:rPr lang="en-US" dirty="0"/>
              <a:t>Are Economic Activities Regulated either by the Market or by the Firm? The Logic of Transaction and Authority Costs. Sub and hyper-socialized solutions. Moral Hazard and Adverse Selection. Contract Costs. Protection Clause. Reputation, Repetition of Interactions and Trust.</a:t>
            </a:r>
          </a:p>
          <a:p>
            <a:pPr marL="0" indent="0" algn="just">
              <a:buNone/>
            </a:pPr>
            <a:endParaRPr lang="pt-PT" dirty="0"/>
          </a:p>
        </p:txBody>
      </p:sp>
      <p:pic>
        <p:nvPicPr>
          <p:cNvPr id="4" name="Picture 3">
            <a:extLst>
              <a:ext uri="{FF2B5EF4-FFF2-40B4-BE49-F238E27FC236}">
                <a16:creationId xmlns:a16="http://schemas.microsoft.com/office/drawing/2014/main" id="{EBB94AC8-B634-40E2-BD8B-0A974D8A0C5A}"/>
              </a:ext>
            </a:extLst>
          </p:cNvPr>
          <p:cNvPicPr>
            <a:picLocks noChangeAspect="1"/>
          </p:cNvPicPr>
          <p:nvPr/>
        </p:nvPicPr>
        <p:blipFill>
          <a:blip r:embed="rId2"/>
          <a:stretch>
            <a:fillRect/>
          </a:stretch>
        </p:blipFill>
        <p:spPr>
          <a:xfrm>
            <a:off x="838200" y="3781818"/>
            <a:ext cx="2847975" cy="2182754"/>
          </a:xfrm>
          <a:prstGeom prst="rect">
            <a:avLst/>
          </a:prstGeom>
        </p:spPr>
      </p:pic>
      <p:pic>
        <p:nvPicPr>
          <p:cNvPr id="5" name="Picture 4">
            <a:extLst>
              <a:ext uri="{FF2B5EF4-FFF2-40B4-BE49-F238E27FC236}">
                <a16:creationId xmlns:a16="http://schemas.microsoft.com/office/drawing/2014/main" id="{E2FCB697-05A5-4990-9430-AD62763E0B94}"/>
              </a:ext>
            </a:extLst>
          </p:cNvPr>
          <p:cNvPicPr>
            <a:picLocks noChangeAspect="1"/>
          </p:cNvPicPr>
          <p:nvPr/>
        </p:nvPicPr>
        <p:blipFill>
          <a:blip r:embed="rId3"/>
          <a:stretch>
            <a:fillRect/>
          </a:stretch>
        </p:blipFill>
        <p:spPr>
          <a:xfrm>
            <a:off x="3984771" y="3781818"/>
            <a:ext cx="3397541" cy="2395145"/>
          </a:xfrm>
          <a:prstGeom prst="rect">
            <a:avLst/>
          </a:prstGeom>
        </p:spPr>
      </p:pic>
      <p:pic>
        <p:nvPicPr>
          <p:cNvPr id="6" name="Picture 5">
            <a:extLst>
              <a:ext uri="{FF2B5EF4-FFF2-40B4-BE49-F238E27FC236}">
                <a16:creationId xmlns:a16="http://schemas.microsoft.com/office/drawing/2014/main" id="{8AE57918-B040-4CDF-928A-C42E9ABF5395}"/>
              </a:ext>
            </a:extLst>
          </p:cNvPr>
          <p:cNvPicPr>
            <a:picLocks noChangeAspect="1"/>
          </p:cNvPicPr>
          <p:nvPr/>
        </p:nvPicPr>
        <p:blipFill>
          <a:blip r:embed="rId4"/>
          <a:stretch>
            <a:fillRect/>
          </a:stretch>
        </p:blipFill>
        <p:spPr>
          <a:xfrm>
            <a:off x="7600426" y="3429000"/>
            <a:ext cx="3753374" cy="2747963"/>
          </a:xfrm>
          <a:prstGeom prst="rect">
            <a:avLst/>
          </a:prstGeom>
        </p:spPr>
      </p:pic>
    </p:spTree>
    <p:extLst>
      <p:ext uri="{BB962C8B-B14F-4D97-AF65-F5344CB8AC3E}">
        <p14:creationId xmlns:p14="http://schemas.microsoft.com/office/powerpoint/2010/main" val="2731894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BE72A-03C0-4EC4-8A8A-F362B90ED1F9}"/>
              </a:ext>
            </a:extLst>
          </p:cNvPr>
          <p:cNvSpPr>
            <a:spLocks noGrp="1"/>
          </p:cNvSpPr>
          <p:nvPr>
            <p:ph type="title"/>
          </p:nvPr>
        </p:nvSpPr>
        <p:spPr/>
        <p:txBody>
          <a:bodyPr/>
          <a:lstStyle/>
          <a:p>
            <a:pPr algn="ctr"/>
            <a:r>
              <a:rPr lang="pt-PT" b="1" dirty="0" err="1"/>
              <a:t>Consumers</a:t>
            </a:r>
            <a:r>
              <a:rPr lang="pt-PT" b="1" dirty="0"/>
              <a:t> </a:t>
            </a:r>
            <a:r>
              <a:rPr lang="pt-PT" b="1" dirty="0" err="1"/>
              <a:t>and</a:t>
            </a:r>
            <a:r>
              <a:rPr lang="pt-PT" b="1" dirty="0"/>
              <a:t> Price</a:t>
            </a:r>
          </a:p>
        </p:txBody>
      </p:sp>
      <p:sp>
        <p:nvSpPr>
          <p:cNvPr id="3" name="Content Placeholder 2">
            <a:extLst>
              <a:ext uri="{FF2B5EF4-FFF2-40B4-BE49-F238E27FC236}">
                <a16:creationId xmlns:a16="http://schemas.microsoft.com/office/drawing/2014/main" id="{CD999912-C9EC-46DC-B284-A82D1187F4A3}"/>
              </a:ext>
            </a:extLst>
          </p:cNvPr>
          <p:cNvSpPr>
            <a:spLocks noGrp="1"/>
          </p:cNvSpPr>
          <p:nvPr>
            <p:ph idx="1"/>
          </p:nvPr>
        </p:nvSpPr>
        <p:spPr/>
        <p:txBody>
          <a:bodyPr>
            <a:normAutofit/>
          </a:bodyPr>
          <a:lstStyle/>
          <a:p>
            <a:pPr algn="just"/>
            <a:r>
              <a:rPr lang="en-US" dirty="0"/>
              <a:t>Do Consumers Always Choose based on Price? The Advantages of Knowledge, Social Networks, and Moral Standards that Compel you not to Desert the Well known.</a:t>
            </a:r>
            <a:endParaRPr lang="pt-PT" dirty="0"/>
          </a:p>
        </p:txBody>
      </p:sp>
      <p:pic>
        <p:nvPicPr>
          <p:cNvPr id="4" name="Picture 3">
            <a:extLst>
              <a:ext uri="{FF2B5EF4-FFF2-40B4-BE49-F238E27FC236}">
                <a16:creationId xmlns:a16="http://schemas.microsoft.com/office/drawing/2014/main" id="{C18F2345-B3BB-487B-AADA-3B48B3C26AC3}"/>
              </a:ext>
            </a:extLst>
          </p:cNvPr>
          <p:cNvPicPr>
            <a:picLocks noChangeAspect="1"/>
          </p:cNvPicPr>
          <p:nvPr/>
        </p:nvPicPr>
        <p:blipFill>
          <a:blip r:embed="rId2"/>
          <a:stretch>
            <a:fillRect/>
          </a:stretch>
        </p:blipFill>
        <p:spPr>
          <a:xfrm>
            <a:off x="950752" y="3707191"/>
            <a:ext cx="2438400" cy="1876425"/>
          </a:xfrm>
          <a:prstGeom prst="rect">
            <a:avLst/>
          </a:prstGeom>
        </p:spPr>
      </p:pic>
      <p:pic>
        <p:nvPicPr>
          <p:cNvPr id="5" name="Picture 4">
            <a:extLst>
              <a:ext uri="{FF2B5EF4-FFF2-40B4-BE49-F238E27FC236}">
                <a16:creationId xmlns:a16="http://schemas.microsoft.com/office/drawing/2014/main" id="{55276E3A-975C-492E-B06C-70317BF15700}"/>
              </a:ext>
            </a:extLst>
          </p:cNvPr>
          <p:cNvPicPr>
            <a:picLocks noChangeAspect="1"/>
          </p:cNvPicPr>
          <p:nvPr/>
        </p:nvPicPr>
        <p:blipFill>
          <a:blip r:embed="rId3"/>
          <a:stretch>
            <a:fillRect/>
          </a:stretch>
        </p:blipFill>
        <p:spPr>
          <a:xfrm>
            <a:off x="4093827" y="3296873"/>
            <a:ext cx="3296873" cy="2449586"/>
          </a:xfrm>
          <a:prstGeom prst="rect">
            <a:avLst/>
          </a:prstGeom>
        </p:spPr>
      </p:pic>
      <p:pic>
        <p:nvPicPr>
          <p:cNvPr id="6" name="Picture 5">
            <a:extLst>
              <a:ext uri="{FF2B5EF4-FFF2-40B4-BE49-F238E27FC236}">
                <a16:creationId xmlns:a16="http://schemas.microsoft.com/office/drawing/2014/main" id="{441DC082-817E-45F9-A25B-486DBAC9E260}"/>
              </a:ext>
            </a:extLst>
          </p:cNvPr>
          <p:cNvPicPr>
            <a:picLocks noChangeAspect="1"/>
          </p:cNvPicPr>
          <p:nvPr/>
        </p:nvPicPr>
        <p:blipFill>
          <a:blip r:embed="rId4"/>
          <a:stretch>
            <a:fillRect/>
          </a:stretch>
        </p:blipFill>
        <p:spPr>
          <a:xfrm>
            <a:off x="8095375" y="3296873"/>
            <a:ext cx="3145873" cy="2449586"/>
          </a:xfrm>
          <a:prstGeom prst="rect">
            <a:avLst/>
          </a:prstGeom>
        </p:spPr>
      </p:pic>
    </p:spTree>
    <p:extLst>
      <p:ext uri="{BB962C8B-B14F-4D97-AF65-F5344CB8AC3E}">
        <p14:creationId xmlns:p14="http://schemas.microsoft.com/office/powerpoint/2010/main" val="2455118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0AA96-D72A-4614-A5C2-3D2E5041D50A}"/>
              </a:ext>
            </a:extLst>
          </p:cNvPr>
          <p:cNvSpPr>
            <a:spLocks noGrp="1"/>
          </p:cNvSpPr>
          <p:nvPr>
            <p:ph type="title"/>
          </p:nvPr>
        </p:nvSpPr>
        <p:spPr/>
        <p:txBody>
          <a:bodyPr/>
          <a:lstStyle/>
          <a:p>
            <a:pPr algn="ctr"/>
            <a:r>
              <a:rPr lang="pt-PT" b="1" dirty="0" err="1"/>
              <a:t>Consumers</a:t>
            </a:r>
            <a:r>
              <a:rPr lang="pt-PT" b="1" dirty="0"/>
              <a:t> </a:t>
            </a:r>
            <a:r>
              <a:rPr lang="pt-PT" b="1" dirty="0" err="1"/>
              <a:t>and</a:t>
            </a:r>
            <a:r>
              <a:rPr lang="pt-PT" b="1" dirty="0"/>
              <a:t> </a:t>
            </a:r>
            <a:r>
              <a:rPr lang="pt-PT" b="1" dirty="0" err="1"/>
              <a:t>Function</a:t>
            </a:r>
            <a:endParaRPr lang="pt-PT" b="1" dirty="0"/>
          </a:p>
        </p:txBody>
      </p:sp>
      <p:sp>
        <p:nvSpPr>
          <p:cNvPr id="3" name="Content Placeholder 2">
            <a:extLst>
              <a:ext uri="{FF2B5EF4-FFF2-40B4-BE49-F238E27FC236}">
                <a16:creationId xmlns:a16="http://schemas.microsoft.com/office/drawing/2014/main" id="{0B31D625-D5A5-494F-BEA9-F7172DA4A202}"/>
              </a:ext>
            </a:extLst>
          </p:cNvPr>
          <p:cNvSpPr>
            <a:spLocks noGrp="1"/>
          </p:cNvSpPr>
          <p:nvPr>
            <p:ph idx="1"/>
          </p:nvPr>
        </p:nvSpPr>
        <p:spPr/>
        <p:txBody>
          <a:bodyPr>
            <a:normAutofit/>
          </a:bodyPr>
          <a:lstStyle/>
          <a:p>
            <a:pPr algn="just"/>
            <a:r>
              <a:rPr lang="en-US" dirty="0"/>
              <a:t>Do Consumers Choose by Function? Consumption is more than the Fulfillment of Needs and the Expression of a Preference. Conspicuous or ostentatious consumption and the social production of needs. Bandwagon Effects and Threshold Effects in the Production of Fads and Fashions. The cultural dimension of consumption.</a:t>
            </a:r>
            <a:endParaRPr lang="pt-PT" dirty="0"/>
          </a:p>
        </p:txBody>
      </p:sp>
      <p:pic>
        <p:nvPicPr>
          <p:cNvPr id="4" name="Picture 3">
            <a:extLst>
              <a:ext uri="{FF2B5EF4-FFF2-40B4-BE49-F238E27FC236}">
                <a16:creationId xmlns:a16="http://schemas.microsoft.com/office/drawing/2014/main" id="{089475B4-BB4F-4E08-A342-FE29F5525371}"/>
              </a:ext>
            </a:extLst>
          </p:cNvPr>
          <p:cNvPicPr>
            <a:picLocks noChangeAspect="1"/>
          </p:cNvPicPr>
          <p:nvPr/>
        </p:nvPicPr>
        <p:blipFill>
          <a:blip r:embed="rId2"/>
          <a:stretch>
            <a:fillRect/>
          </a:stretch>
        </p:blipFill>
        <p:spPr>
          <a:xfrm>
            <a:off x="926372" y="4001293"/>
            <a:ext cx="3318457" cy="2175669"/>
          </a:xfrm>
          <a:prstGeom prst="rect">
            <a:avLst/>
          </a:prstGeom>
        </p:spPr>
      </p:pic>
      <p:pic>
        <p:nvPicPr>
          <p:cNvPr id="5" name="Picture 4">
            <a:extLst>
              <a:ext uri="{FF2B5EF4-FFF2-40B4-BE49-F238E27FC236}">
                <a16:creationId xmlns:a16="http://schemas.microsoft.com/office/drawing/2014/main" id="{5370B91E-F758-4D30-ACDF-FA2223859BE1}"/>
              </a:ext>
            </a:extLst>
          </p:cNvPr>
          <p:cNvPicPr>
            <a:picLocks noChangeAspect="1"/>
          </p:cNvPicPr>
          <p:nvPr/>
        </p:nvPicPr>
        <p:blipFill>
          <a:blip r:embed="rId3"/>
          <a:stretch>
            <a:fillRect/>
          </a:stretch>
        </p:blipFill>
        <p:spPr>
          <a:xfrm>
            <a:off x="4458749" y="3782721"/>
            <a:ext cx="2017552" cy="2394242"/>
          </a:xfrm>
          <a:prstGeom prst="rect">
            <a:avLst/>
          </a:prstGeom>
        </p:spPr>
      </p:pic>
      <p:pic>
        <p:nvPicPr>
          <p:cNvPr id="6" name="Picture 5">
            <a:extLst>
              <a:ext uri="{FF2B5EF4-FFF2-40B4-BE49-F238E27FC236}">
                <a16:creationId xmlns:a16="http://schemas.microsoft.com/office/drawing/2014/main" id="{623D1786-424E-4057-BF95-BB0600EA38CC}"/>
              </a:ext>
            </a:extLst>
          </p:cNvPr>
          <p:cNvPicPr>
            <a:picLocks noChangeAspect="1"/>
          </p:cNvPicPr>
          <p:nvPr/>
        </p:nvPicPr>
        <p:blipFill>
          <a:blip r:embed="rId4"/>
          <a:stretch>
            <a:fillRect/>
          </a:stretch>
        </p:blipFill>
        <p:spPr>
          <a:xfrm>
            <a:off x="6878971" y="3782721"/>
            <a:ext cx="4474829" cy="2529179"/>
          </a:xfrm>
          <a:prstGeom prst="rect">
            <a:avLst/>
          </a:prstGeom>
        </p:spPr>
      </p:pic>
    </p:spTree>
    <p:extLst>
      <p:ext uri="{BB962C8B-B14F-4D97-AF65-F5344CB8AC3E}">
        <p14:creationId xmlns:p14="http://schemas.microsoft.com/office/powerpoint/2010/main" val="315751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DB80-D235-4D5B-A871-6666DD580275}"/>
              </a:ext>
            </a:extLst>
          </p:cNvPr>
          <p:cNvSpPr>
            <a:spLocks noGrp="1"/>
          </p:cNvSpPr>
          <p:nvPr>
            <p:ph type="title"/>
          </p:nvPr>
        </p:nvSpPr>
        <p:spPr/>
        <p:txBody>
          <a:bodyPr/>
          <a:lstStyle/>
          <a:p>
            <a:pPr algn="ctr"/>
            <a:r>
              <a:rPr lang="pt-PT" b="1" dirty="0" err="1"/>
              <a:t>The</a:t>
            </a:r>
            <a:r>
              <a:rPr lang="pt-PT" b="1" dirty="0"/>
              <a:t> </a:t>
            </a:r>
            <a:r>
              <a:rPr lang="pt-PT" b="1" dirty="0" err="1"/>
              <a:t>Alienable</a:t>
            </a:r>
            <a:r>
              <a:rPr lang="pt-PT" b="1" dirty="0"/>
              <a:t> </a:t>
            </a:r>
            <a:r>
              <a:rPr lang="pt-PT" b="1" dirty="0" err="1"/>
              <a:t>and</a:t>
            </a:r>
            <a:r>
              <a:rPr lang="pt-PT" b="1" dirty="0"/>
              <a:t> </a:t>
            </a:r>
            <a:r>
              <a:rPr lang="pt-PT" b="1" dirty="0" err="1"/>
              <a:t>the</a:t>
            </a:r>
            <a:r>
              <a:rPr lang="pt-PT" b="1" dirty="0"/>
              <a:t> </a:t>
            </a:r>
            <a:r>
              <a:rPr lang="pt-PT" b="1" dirty="0" err="1"/>
              <a:t>Inalienable</a:t>
            </a:r>
            <a:endParaRPr lang="pt-PT" b="1" dirty="0"/>
          </a:p>
        </p:txBody>
      </p:sp>
      <p:sp>
        <p:nvSpPr>
          <p:cNvPr id="3" name="Content Placeholder 2">
            <a:extLst>
              <a:ext uri="{FF2B5EF4-FFF2-40B4-BE49-F238E27FC236}">
                <a16:creationId xmlns:a16="http://schemas.microsoft.com/office/drawing/2014/main" id="{BAA40603-F8D7-4654-B833-F983CBB44F93}"/>
              </a:ext>
            </a:extLst>
          </p:cNvPr>
          <p:cNvSpPr>
            <a:spLocks noGrp="1"/>
          </p:cNvSpPr>
          <p:nvPr>
            <p:ph idx="1"/>
          </p:nvPr>
        </p:nvSpPr>
        <p:spPr/>
        <p:txBody>
          <a:bodyPr>
            <a:normAutofit/>
          </a:bodyPr>
          <a:lstStyle/>
          <a:p>
            <a:pPr algn="just"/>
            <a:r>
              <a:rPr lang="en-US" dirty="0"/>
              <a:t>Consuming a Good Eliminates that Good from the Economic Circuit? What is Alienable and what is Inalienable. The </a:t>
            </a:r>
            <a:r>
              <a:rPr lang="en-US" dirty="0" err="1"/>
              <a:t>Potlatchian</a:t>
            </a:r>
            <a:r>
              <a:rPr lang="en-US" dirty="0"/>
              <a:t> Strands of Economic Circuits. The Social Production of Needs. To desire is to make oneself desired. Consumption as Desire. Libidinal Forms of Consumption. The Ways of Converting Goods into Gifts and Gifts into Goods.</a:t>
            </a:r>
            <a:endParaRPr lang="pt-PT" dirty="0"/>
          </a:p>
        </p:txBody>
      </p:sp>
      <p:pic>
        <p:nvPicPr>
          <p:cNvPr id="4" name="Picture 3">
            <a:extLst>
              <a:ext uri="{FF2B5EF4-FFF2-40B4-BE49-F238E27FC236}">
                <a16:creationId xmlns:a16="http://schemas.microsoft.com/office/drawing/2014/main" id="{65329E92-5CFE-4E46-93EC-F2F5528A79A1}"/>
              </a:ext>
            </a:extLst>
          </p:cNvPr>
          <p:cNvPicPr>
            <a:picLocks noChangeAspect="1"/>
          </p:cNvPicPr>
          <p:nvPr/>
        </p:nvPicPr>
        <p:blipFill>
          <a:blip r:embed="rId2"/>
          <a:stretch>
            <a:fillRect/>
          </a:stretch>
        </p:blipFill>
        <p:spPr>
          <a:xfrm>
            <a:off x="1093164" y="4194495"/>
            <a:ext cx="2681882" cy="1982468"/>
          </a:xfrm>
          <a:prstGeom prst="rect">
            <a:avLst/>
          </a:prstGeom>
        </p:spPr>
      </p:pic>
      <p:pic>
        <p:nvPicPr>
          <p:cNvPr id="5" name="Picture 4">
            <a:extLst>
              <a:ext uri="{FF2B5EF4-FFF2-40B4-BE49-F238E27FC236}">
                <a16:creationId xmlns:a16="http://schemas.microsoft.com/office/drawing/2014/main" id="{2E7CAF87-7734-4FF1-A53C-C0D3F67D79E1}"/>
              </a:ext>
            </a:extLst>
          </p:cNvPr>
          <p:cNvPicPr>
            <a:picLocks noChangeAspect="1"/>
          </p:cNvPicPr>
          <p:nvPr/>
        </p:nvPicPr>
        <p:blipFill>
          <a:blip r:embed="rId3"/>
          <a:stretch>
            <a:fillRect/>
          </a:stretch>
        </p:blipFill>
        <p:spPr>
          <a:xfrm>
            <a:off x="4252497" y="4194495"/>
            <a:ext cx="2596437" cy="1982468"/>
          </a:xfrm>
          <a:prstGeom prst="rect">
            <a:avLst/>
          </a:prstGeom>
        </p:spPr>
      </p:pic>
      <p:pic>
        <p:nvPicPr>
          <p:cNvPr id="6" name="Picture 5">
            <a:extLst>
              <a:ext uri="{FF2B5EF4-FFF2-40B4-BE49-F238E27FC236}">
                <a16:creationId xmlns:a16="http://schemas.microsoft.com/office/drawing/2014/main" id="{92D4F179-FCB7-4707-995A-B2FB8B86EAC2}"/>
              </a:ext>
            </a:extLst>
          </p:cNvPr>
          <p:cNvPicPr>
            <a:picLocks noChangeAspect="1"/>
          </p:cNvPicPr>
          <p:nvPr/>
        </p:nvPicPr>
        <p:blipFill>
          <a:blip r:embed="rId4"/>
          <a:stretch>
            <a:fillRect/>
          </a:stretch>
        </p:blipFill>
        <p:spPr>
          <a:xfrm>
            <a:off x="9236279" y="4194495"/>
            <a:ext cx="1862557" cy="1982468"/>
          </a:xfrm>
          <a:prstGeom prst="rect">
            <a:avLst/>
          </a:prstGeom>
        </p:spPr>
      </p:pic>
      <p:pic>
        <p:nvPicPr>
          <p:cNvPr id="7" name="Picture 6">
            <a:extLst>
              <a:ext uri="{FF2B5EF4-FFF2-40B4-BE49-F238E27FC236}">
                <a16:creationId xmlns:a16="http://schemas.microsoft.com/office/drawing/2014/main" id="{FC38F36B-03D5-45F6-922C-F797EA874618}"/>
              </a:ext>
            </a:extLst>
          </p:cNvPr>
          <p:cNvPicPr>
            <a:picLocks noChangeAspect="1"/>
          </p:cNvPicPr>
          <p:nvPr/>
        </p:nvPicPr>
        <p:blipFill>
          <a:blip r:embed="rId5"/>
          <a:stretch>
            <a:fillRect/>
          </a:stretch>
        </p:blipFill>
        <p:spPr>
          <a:xfrm>
            <a:off x="7008325" y="4194495"/>
            <a:ext cx="1704975" cy="2024158"/>
          </a:xfrm>
          <a:prstGeom prst="rect">
            <a:avLst/>
          </a:prstGeom>
        </p:spPr>
      </p:pic>
    </p:spTree>
    <p:extLst>
      <p:ext uri="{BB962C8B-B14F-4D97-AF65-F5344CB8AC3E}">
        <p14:creationId xmlns:p14="http://schemas.microsoft.com/office/powerpoint/2010/main" val="2840254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073BD-A444-4011-9550-0290EF0408A7}"/>
              </a:ext>
            </a:extLst>
          </p:cNvPr>
          <p:cNvSpPr>
            <a:spLocks noGrp="1"/>
          </p:cNvSpPr>
          <p:nvPr>
            <p:ph type="title"/>
          </p:nvPr>
        </p:nvSpPr>
        <p:spPr/>
        <p:txBody>
          <a:bodyPr/>
          <a:lstStyle/>
          <a:p>
            <a:pPr algn="ctr"/>
            <a:r>
              <a:rPr lang="pt-PT" b="1" dirty="0" err="1"/>
              <a:t>Choices</a:t>
            </a:r>
            <a:r>
              <a:rPr lang="pt-PT" b="1" dirty="0"/>
              <a:t> </a:t>
            </a:r>
            <a:r>
              <a:rPr lang="pt-PT" b="1" dirty="0" err="1"/>
              <a:t>and</a:t>
            </a:r>
            <a:r>
              <a:rPr lang="pt-PT" b="1" dirty="0"/>
              <a:t> </a:t>
            </a:r>
            <a:r>
              <a:rPr lang="pt-PT" b="1" dirty="0" err="1"/>
              <a:t>Competition</a:t>
            </a:r>
            <a:endParaRPr lang="pt-PT" b="1" dirty="0"/>
          </a:p>
        </p:txBody>
      </p:sp>
      <p:sp>
        <p:nvSpPr>
          <p:cNvPr id="3" name="Content Placeholder 2">
            <a:extLst>
              <a:ext uri="{FF2B5EF4-FFF2-40B4-BE49-F238E27FC236}">
                <a16:creationId xmlns:a16="http://schemas.microsoft.com/office/drawing/2014/main" id="{4CD5DD92-23E2-435D-859A-9FDB1BA62907}"/>
              </a:ext>
            </a:extLst>
          </p:cNvPr>
          <p:cNvSpPr>
            <a:spLocks noGrp="1"/>
          </p:cNvSpPr>
          <p:nvPr>
            <p:ph idx="1"/>
          </p:nvPr>
        </p:nvSpPr>
        <p:spPr/>
        <p:txBody>
          <a:bodyPr>
            <a:normAutofit/>
          </a:bodyPr>
          <a:lstStyle/>
          <a:p>
            <a:pPr algn="just"/>
            <a:r>
              <a:rPr lang="en-US" dirty="0"/>
              <a:t>Do Monopolies Harm the Consumer and Reduce Choices? The Competition May Generate Multiple Alternatives and Minimal Options. Rigidity of Choice in Competition Liberalization Frameworks. From Nigeria's railways to television markets, with some forays into </a:t>
            </a:r>
            <a:r>
              <a:rPr lang="en-US" dirty="0" err="1"/>
              <a:t>Hirschmanian</a:t>
            </a:r>
            <a:r>
              <a:rPr lang="en-US" dirty="0"/>
              <a:t> models of Exit-Voice-Loyalty.</a:t>
            </a:r>
          </a:p>
          <a:p>
            <a:pPr marL="0" indent="0" algn="just">
              <a:buNone/>
            </a:pPr>
            <a:endParaRPr lang="pt-PT" dirty="0"/>
          </a:p>
        </p:txBody>
      </p:sp>
      <p:pic>
        <p:nvPicPr>
          <p:cNvPr id="4" name="Picture 3">
            <a:extLst>
              <a:ext uri="{FF2B5EF4-FFF2-40B4-BE49-F238E27FC236}">
                <a16:creationId xmlns:a16="http://schemas.microsoft.com/office/drawing/2014/main" id="{E930ECA5-1C4F-4D36-AD67-9F698327BB38}"/>
              </a:ext>
            </a:extLst>
          </p:cNvPr>
          <p:cNvPicPr>
            <a:picLocks noChangeAspect="1"/>
          </p:cNvPicPr>
          <p:nvPr/>
        </p:nvPicPr>
        <p:blipFill>
          <a:blip r:embed="rId2"/>
          <a:stretch>
            <a:fillRect/>
          </a:stretch>
        </p:blipFill>
        <p:spPr>
          <a:xfrm>
            <a:off x="838200" y="4246358"/>
            <a:ext cx="2486025" cy="1838325"/>
          </a:xfrm>
          <a:prstGeom prst="rect">
            <a:avLst/>
          </a:prstGeom>
        </p:spPr>
      </p:pic>
      <p:pic>
        <p:nvPicPr>
          <p:cNvPr id="5" name="Picture 4">
            <a:extLst>
              <a:ext uri="{FF2B5EF4-FFF2-40B4-BE49-F238E27FC236}">
                <a16:creationId xmlns:a16="http://schemas.microsoft.com/office/drawing/2014/main" id="{423BDB35-AC50-4597-AFEB-1221DD02664F}"/>
              </a:ext>
            </a:extLst>
          </p:cNvPr>
          <p:cNvPicPr>
            <a:picLocks noChangeAspect="1"/>
          </p:cNvPicPr>
          <p:nvPr/>
        </p:nvPicPr>
        <p:blipFill>
          <a:blip r:embed="rId3"/>
          <a:stretch>
            <a:fillRect/>
          </a:stretch>
        </p:blipFill>
        <p:spPr>
          <a:xfrm>
            <a:off x="3682767" y="4154077"/>
            <a:ext cx="3254928" cy="1930606"/>
          </a:xfrm>
          <a:prstGeom prst="rect">
            <a:avLst/>
          </a:prstGeom>
        </p:spPr>
      </p:pic>
      <p:pic>
        <p:nvPicPr>
          <p:cNvPr id="6" name="Picture 5">
            <a:extLst>
              <a:ext uri="{FF2B5EF4-FFF2-40B4-BE49-F238E27FC236}">
                <a16:creationId xmlns:a16="http://schemas.microsoft.com/office/drawing/2014/main" id="{6050F6E9-4DA3-46F3-AEA0-B10EAC19518F}"/>
              </a:ext>
            </a:extLst>
          </p:cNvPr>
          <p:cNvPicPr>
            <a:picLocks noChangeAspect="1"/>
          </p:cNvPicPr>
          <p:nvPr/>
        </p:nvPicPr>
        <p:blipFill>
          <a:blip r:embed="rId4"/>
          <a:stretch>
            <a:fillRect/>
          </a:stretch>
        </p:blipFill>
        <p:spPr>
          <a:xfrm>
            <a:off x="7097086" y="4154077"/>
            <a:ext cx="4256714" cy="1930606"/>
          </a:xfrm>
          <a:prstGeom prst="rect">
            <a:avLst/>
          </a:prstGeom>
        </p:spPr>
      </p:pic>
    </p:spTree>
    <p:extLst>
      <p:ext uri="{BB962C8B-B14F-4D97-AF65-F5344CB8AC3E}">
        <p14:creationId xmlns:p14="http://schemas.microsoft.com/office/powerpoint/2010/main" val="2393008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81-F125-4898-BAC4-C6D64CE88BF9}"/>
              </a:ext>
            </a:extLst>
          </p:cNvPr>
          <p:cNvSpPr>
            <a:spLocks noGrp="1"/>
          </p:cNvSpPr>
          <p:nvPr>
            <p:ph type="title"/>
          </p:nvPr>
        </p:nvSpPr>
        <p:spPr/>
        <p:txBody>
          <a:bodyPr/>
          <a:lstStyle/>
          <a:p>
            <a:pPr algn="ctr"/>
            <a:r>
              <a:rPr lang="pt-PT" b="1" dirty="0" err="1"/>
              <a:t>Downsian</a:t>
            </a:r>
            <a:r>
              <a:rPr lang="pt-PT" b="1" dirty="0"/>
              <a:t> </a:t>
            </a:r>
            <a:r>
              <a:rPr lang="pt-PT" b="1" dirty="0" err="1"/>
              <a:t>Analysis</a:t>
            </a:r>
            <a:endParaRPr lang="pt-PT" b="1" dirty="0"/>
          </a:p>
        </p:txBody>
      </p:sp>
      <p:sp>
        <p:nvSpPr>
          <p:cNvPr id="3" name="Content Placeholder 2">
            <a:extLst>
              <a:ext uri="{FF2B5EF4-FFF2-40B4-BE49-F238E27FC236}">
                <a16:creationId xmlns:a16="http://schemas.microsoft.com/office/drawing/2014/main" id="{3E01BEAC-A876-467F-BB18-FDECE17DA146}"/>
              </a:ext>
            </a:extLst>
          </p:cNvPr>
          <p:cNvSpPr>
            <a:spLocks noGrp="1"/>
          </p:cNvSpPr>
          <p:nvPr>
            <p:ph idx="1"/>
          </p:nvPr>
        </p:nvSpPr>
        <p:spPr/>
        <p:txBody>
          <a:bodyPr>
            <a:normAutofit/>
          </a:bodyPr>
          <a:lstStyle/>
          <a:p>
            <a:r>
              <a:rPr lang="en-US" dirty="0"/>
              <a:t>In a Market with Normal Distribution, Do Producers Focus on Maximizing Customers? Models of </a:t>
            </a:r>
            <a:r>
              <a:rPr lang="en-US" dirty="0" err="1"/>
              <a:t>Hotelling</a:t>
            </a:r>
            <a:r>
              <a:rPr lang="en-US" dirty="0"/>
              <a:t>-Downs and their Political Derivations. The Case of Antiquaries. What are the Chances of Overcoming the Concentration Model?</a:t>
            </a:r>
            <a:endParaRPr lang="pt-PT" dirty="0"/>
          </a:p>
        </p:txBody>
      </p:sp>
      <p:pic>
        <p:nvPicPr>
          <p:cNvPr id="4" name="Picture 3">
            <a:extLst>
              <a:ext uri="{FF2B5EF4-FFF2-40B4-BE49-F238E27FC236}">
                <a16:creationId xmlns:a16="http://schemas.microsoft.com/office/drawing/2014/main" id="{A70C16CF-0764-440E-8954-6703E3A3DA8B}"/>
              </a:ext>
            </a:extLst>
          </p:cNvPr>
          <p:cNvPicPr>
            <a:picLocks noChangeAspect="1"/>
          </p:cNvPicPr>
          <p:nvPr/>
        </p:nvPicPr>
        <p:blipFill>
          <a:blip r:embed="rId2"/>
          <a:stretch>
            <a:fillRect/>
          </a:stretch>
        </p:blipFill>
        <p:spPr>
          <a:xfrm>
            <a:off x="838199" y="3429000"/>
            <a:ext cx="2995569" cy="2747963"/>
          </a:xfrm>
          <a:prstGeom prst="rect">
            <a:avLst/>
          </a:prstGeom>
        </p:spPr>
      </p:pic>
      <p:pic>
        <p:nvPicPr>
          <p:cNvPr id="5" name="Picture 4">
            <a:extLst>
              <a:ext uri="{FF2B5EF4-FFF2-40B4-BE49-F238E27FC236}">
                <a16:creationId xmlns:a16="http://schemas.microsoft.com/office/drawing/2014/main" id="{A2C33209-29EA-4D72-BD12-DC96A7A80C89}"/>
              </a:ext>
            </a:extLst>
          </p:cNvPr>
          <p:cNvPicPr>
            <a:picLocks noChangeAspect="1"/>
          </p:cNvPicPr>
          <p:nvPr/>
        </p:nvPicPr>
        <p:blipFill>
          <a:blip r:embed="rId3"/>
          <a:stretch>
            <a:fillRect/>
          </a:stretch>
        </p:blipFill>
        <p:spPr>
          <a:xfrm>
            <a:off x="4362318" y="4001549"/>
            <a:ext cx="2835436" cy="2175414"/>
          </a:xfrm>
          <a:prstGeom prst="rect">
            <a:avLst/>
          </a:prstGeom>
        </p:spPr>
      </p:pic>
      <p:pic>
        <p:nvPicPr>
          <p:cNvPr id="6" name="Picture 5">
            <a:extLst>
              <a:ext uri="{FF2B5EF4-FFF2-40B4-BE49-F238E27FC236}">
                <a16:creationId xmlns:a16="http://schemas.microsoft.com/office/drawing/2014/main" id="{15B709D3-8E06-4624-A9A6-874E861A0013}"/>
              </a:ext>
            </a:extLst>
          </p:cNvPr>
          <p:cNvPicPr>
            <a:picLocks noChangeAspect="1"/>
          </p:cNvPicPr>
          <p:nvPr/>
        </p:nvPicPr>
        <p:blipFill>
          <a:blip r:embed="rId4"/>
          <a:stretch>
            <a:fillRect/>
          </a:stretch>
        </p:blipFill>
        <p:spPr>
          <a:xfrm>
            <a:off x="7690956" y="4001549"/>
            <a:ext cx="3164397" cy="2175413"/>
          </a:xfrm>
          <a:prstGeom prst="rect">
            <a:avLst/>
          </a:prstGeom>
        </p:spPr>
      </p:pic>
    </p:spTree>
    <p:extLst>
      <p:ext uri="{BB962C8B-B14F-4D97-AF65-F5344CB8AC3E}">
        <p14:creationId xmlns:p14="http://schemas.microsoft.com/office/powerpoint/2010/main" val="2724108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8AFB4-0C0D-4BBB-8363-ECE7C52FF9D4}"/>
              </a:ext>
            </a:extLst>
          </p:cNvPr>
          <p:cNvSpPr>
            <a:spLocks noGrp="1"/>
          </p:cNvSpPr>
          <p:nvPr>
            <p:ph type="title"/>
          </p:nvPr>
        </p:nvSpPr>
        <p:spPr/>
        <p:txBody>
          <a:bodyPr/>
          <a:lstStyle/>
          <a:p>
            <a:pPr algn="ctr"/>
            <a:r>
              <a:rPr lang="pt-PT" b="1" dirty="0" err="1"/>
              <a:t>Diversity</a:t>
            </a:r>
            <a:r>
              <a:rPr lang="pt-PT" b="1" dirty="0"/>
              <a:t> </a:t>
            </a:r>
            <a:r>
              <a:rPr lang="pt-PT" b="1" dirty="0" err="1"/>
              <a:t>and</a:t>
            </a:r>
            <a:r>
              <a:rPr lang="pt-PT" b="1" dirty="0"/>
              <a:t> </a:t>
            </a:r>
            <a:r>
              <a:rPr lang="pt-PT" b="1" dirty="0" err="1"/>
              <a:t>Isomorphism</a:t>
            </a:r>
            <a:endParaRPr lang="pt-PT" b="1" dirty="0"/>
          </a:p>
        </p:txBody>
      </p:sp>
      <p:sp>
        <p:nvSpPr>
          <p:cNvPr id="3" name="Content Placeholder 2">
            <a:extLst>
              <a:ext uri="{FF2B5EF4-FFF2-40B4-BE49-F238E27FC236}">
                <a16:creationId xmlns:a16="http://schemas.microsoft.com/office/drawing/2014/main" id="{D9209889-6D64-402D-8442-E88B20815B12}"/>
              </a:ext>
            </a:extLst>
          </p:cNvPr>
          <p:cNvSpPr>
            <a:spLocks noGrp="1"/>
          </p:cNvSpPr>
          <p:nvPr>
            <p:ph idx="1"/>
          </p:nvPr>
        </p:nvSpPr>
        <p:spPr/>
        <p:txBody>
          <a:bodyPr>
            <a:normAutofit/>
          </a:bodyPr>
          <a:lstStyle/>
          <a:p>
            <a:pPr algn="just"/>
            <a:r>
              <a:rPr lang="en-US" dirty="0"/>
              <a:t>Does Competition Lead to Product Diversification? Homogeneity Frames and the Social Conditions of Isomorphism. Mimetic, Coercive and Normative Mechanisms in the Formation of Industries, Companies and Products in Contemporary Societies.</a:t>
            </a:r>
            <a:endParaRPr lang="pt-PT" dirty="0"/>
          </a:p>
        </p:txBody>
      </p:sp>
      <p:pic>
        <p:nvPicPr>
          <p:cNvPr id="4" name="Picture 3">
            <a:extLst>
              <a:ext uri="{FF2B5EF4-FFF2-40B4-BE49-F238E27FC236}">
                <a16:creationId xmlns:a16="http://schemas.microsoft.com/office/drawing/2014/main" id="{FE039E4C-7FBC-4CB1-9B07-D54BEA94FC20}"/>
              </a:ext>
            </a:extLst>
          </p:cNvPr>
          <p:cNvPicPr>
            <a:picLocks noChangeAspect="1"/>
          </p:cNvPicPr>
          <p:nvPr/>
        </p:nvPicPr>
        <p:blipFill>
          <a:blip r:embed="rId2"/>
          <a:stretch>
            <a:fillRect/>
          </a:stretch>
        </p:blipFill>
        <p:spPr>
          <a:xfrm>
            <a:off x="1526098" y="3429000"/>
            <a:ext cx="4119694" cy="2882900"/>
          </a:xfrm>
          <a:prstGeom prst="rect">
            <a:avLst/>
          </a:prstGeom>
        </p:spPr>
      </p:pic>
      <p:pic>
        <p:nvPicPr>
          <p:cNvPr id="5" name="Picture 4">
            <a:extLst>
              <a:ext uri="{FF2B5EF4-FFF2-40B4-BE49-F238E27FC236}">
                <a16:creationId xmlns:a16="http://schemas.microsoft.com/office/drawing/2014/main" id="{5EDA0E8F-4E47-4E2B-959A-AC34D630B95A}"/>
              </a:ext>
            </a:extLst>
          </p:cNvPr>
          <p:cNvPicPr>
            <a:picLocks noChangeAspect="1"/>
          </p:cNvPicPr>
          <p:nvPr/>
        </p:nvPicPr>
        <p:blipFill>
          <a:blip r:embed="rId3"/>
          <a:stretch>
            <a:fillRect/>
          </a:stretch>
        </p:blipFill>
        <p:spPr>
          <a:xfrm>
            <a:off x="6224632" y="3423634"/>
            <a:ext cx="4550328" cy="2820798"/>
          </a:xfrm>
          <a:prstGeom prst="rect">
            <a:avLst/>
          </a:prstGeom>
        </p:spPr>
      </p:pic>
    </p:spTree>
    <p:extLst>
      <p:ext uri="{BB962C8B-B14F-4D97-AF65-F5344CB8AC3E}">
        <p14:creationId xmlns:p14="http://schemas.microsoft.com/office/powerpoint/2010/main" val="3526393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C8F83-2D95-4891-918C-844E2C7CF088}"/>
              </a:ext>
            </a:extLst>
          </p:cNvPr>
          <p:cNvSpPr>
            <a:spLocks noGrp="1"/>
          </p:cNvSpPr>
          <p:nvPr>
            <p:ph type="title"/>
          </p:nvPr>
        </p:nvSpPr>
        <p:spPr/>
        <p:txBody>
          <a:bodyPr/>
          <a:lstStyle/>
          <a:p>
            <a:pPr algn="ctr"/>
            <a:r>
              <a:rPr lang="pt-PT" b="1" dirty="0" err="1"/>
              <a:t>Efficiency</a:t>
            </a:r>
            <a:r>
              <a:rPr lang="pt-PT" b="1" dirty="0"/>
              <a:t> </a:t>
            </a:r>
            <a:r>
              <a:rPr lang="pt-PT" b="1" dirty="0" err="1"/>
              <a:t>and</a:t>
            </a:r>
            <a:r>
              <a:rPr lang="pt-PT" b="1" dirty="0"/>
              <a:t> </a:t>
            </a:r>
            <a:r>
              <a:rPr lang="pt-PT" b="1" dirty="0" err="1"/>
              <a:t>Legitimacy</a:t>
            </a:r>
            <a:endParaRPr lang="pt-PT" b="1" dirty="0"/>
          </a:p>
        </p:txBody>
      </p:sp>
      <p:sp>
        <p:nvSpPr>
          <p:cNvPr id="3" name="Content Placeholder 2">
            <a:extLst>
              <a:ext uri="{FF2B5EF4-FFF2-40B4-BE49-F238E27FC236}">
                <a16:creationId xmlns:a16="http://schemas.microsoft.com/office/drawing/2014/main" id="{E8AC0B7C-0E4C-4304-A250-BC71CEE72DE5}"/>
              </a:ext>
            </a:extLst>
          </p:cNvPr>
          <p:cNvSpPr>
            <a:spLocks noGrp="1"/>
          </p:cNvSpPr>
          <p:nvPr>
            <p:ph idx="1"/>
          </p:nvPr>
        </p:nvSpPr>
        <p:spPr/>
        <p:txBody>
          <a:bodyPr>
            <a:normAutofit/>
          </a:bodyPr>
          <a:lstStyle/>
          <a:p>
            <a:pPr marL="0" indent="0" algn="just">
              <a:buNone/>
            </a:pPr>
            <a:r>
              <a:rPr lang="en-US" dirty="0"/>
              <a:t>Does Efficiency Guarantee the Survival of Activities, Companies and Industries? Legitimacy Prevails over Efficiency. The Excellencies that Die and the Weaknesses that Thrive. The QWERTY, Tucker, Betamax Cases and the Italian Civil Service Departments.</a:t>
            </a:r>
            <a:endParaRPr lang="pt-PT" dirty="0"/>
          </a:p>
        </p:txBody>
      </p:sp>
      <p:pic>
        <p:nvPicPr>
          <p:cNvPr id="4" name="Picture 3">
            <a:extLst>
              <a:ext uri="{FF2B5EF4-FFF2-40B4-BE49-F238E27FC236}">
                <a16:creationId xmlns:a16="http://schemas.microsoft.com/office/drawing/2014/main" id="{F9EE2D50-E8C5-4AE3-8A1E-3B5B7DA2E413}"/>
              </a:ext>
            </a:extLst>
          </p:cNvPr>
          <p:cNvPicPr>
            <a:picLocks noChangeAspect="1"/>
          </p:cNvPicPr>
          <p:nvPr/>
        </p:nvPicPr>
        <p:blipFill>
          <a:blip r:embed="rId2"/>
          <a:stretch>
            <a:fillRect/>
          </a:stretch>
        </p:blipFill>
        <p:spPr>
          <a:xfrm>
            <a:off x="838200" y="3733101"/>
            <a:ext cx="3057525" cy="2340527"/>
          </a:xfrm>
          <a:prstGeom prst="rect">
            <a:avLst/>
          </a:prstGeom>
        </p:spPr>
      </p:pic>
      <p:pic>
        <p:nvPicPr>
          <p:cNvPr id="5" name="Picture 4">
            <a:extLst>
              <a:ext uri="{FF2B5EF4-FFF2-40B4-BE49-F238E27FC236}">
                <a16:creationId xmlns:a16="http://schemas.microsoft.com/office/drawing/2014/main" id="{E7E2A0AE-7F43-4B25-98F3-96C61B54DCDC}"/>
              </a:ext>
            </a:extLst>
          </p:cNvPr>
          <p:cNvPicPr>
            <a:picLocks noChangeAspect="1"/>
          </p:cNvPicPr>
          <p:nvPr/>
        </p:nvPicPr>
        <p:blipFill>
          <a:blip r:embed="rId3"/>
          <a:stretch>
            <a:fillRect/>
          </a:stretch>
        </p:blipFill>
        <p:spPr>
          <a:xfrm>
            <a:off x="4269996" y="3733102"/>
            <a:ext cx="3138444" cy="2340526"/>
          </a:xfrm>
          <a:prstGeom prst="rect">
            <a:avLst/>
          </a:prstGeom>
        </p:spPr>
      </p:pic>
      <p:pic>
        <p:nvPicPr>
          <p:cNvPr id="6" name="Picture 5">
            <a:extLst>
              <a:ext uri="{FF2B5EF4-FFF2-40B4-BE49-F238E27FC236}">
                <a16:creationId xmlns:a16="http://schemas.microsoft.com/office/drawing/2014/main" id="{53FBA04A-C151-4EF7-8755-921C816C7EF4}"/>
              </a:ext>
            </a:extLst>
          </p:cNvPr>
          <p:cNvPicPr>
            <a:picLocks noChangeAspect="1"/>
          </p:cNvPicPr>
          <p:nvPr/>
        </p:nvPicPr>
        <p:blipFill>
          <a:blip r:embed="rId4"/>
          <a:stretch>
            <a:fillRect/>
          </a:stretch>
        </p:blipFill>
        <p:spPr>
          <a:xfrm>
            <a:off x="7952370" y="3733101"/>
            <a:ext cx="3204988" cy="2340526"/>
          </a:xfrm>
          <a:prstGeom prst="rect">
            <a:avLst/>
          </a:prstGeom>
        </p:spPr>
      </p:pic>
    </p:spTree>
    <p:extLst>
      <p:ext uri="{BB962C8B-B14F-4D97-AF65-F5344CB8AC3E}">
        <p14:creationId xmlns:p14="http://schemas.microsoft.com/office/powerpoint/2010/main" val="236731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41E2A-A059-4DAE-8E85-9E86293D8C6B}"/>
              </a:ext>
            </a:extLst>
          </p:cNvPr>
          <p:cNvSpPr>
            <a:spLocks noGrp="1"/>
          </p:cNvSpPr>
          <p:nvPr>
            <p:ph type="title"/>
          </p:nvPr>
        </p:nvSpPr>
        <p:spPr/>
        <p:txBody>
          <a:bodyPr/>
          <a:lstStyle/>
          <a:p>
            <a:pPr algn="ctr"/>
            <a:r>
              <a:rPr lang="pt-PT" b="1" dirty="0" err="1"/>
              <a:t>Satisficing</a:t>
            </a:r>
            <a:endParaRPr lang="pt-PT" b="1" dirty="0"/>
          </a:p>
        </p:txBody>
      </p:sp>
      <p:sp>
        <p:nvSpPr>
          <p:cNvPr id="3" name="Content Placeholder 2">
            <a:extLst>
              <a:ext uri="{FF2B5EF4-FFF2-40B4-BE49-F238E27FC236}">
                <a16:creationId xmlns:a16="http://schemas.microsoft.com/office/drawing/2014/main" id="{60C60DC0-07B5-479F-946D-88D8C30CB0BF}"/>
              </a:ext>
            </a:extLst>
          </p:cNvPr>
          <p:cNvSpPr>
            <a:spLocks noGrp="1"/>
          </p:cNvSpPr>
          <p:nvPr>
            <p:ph idx="1"/>
          </p:nvPr>
        </p:nvSpPr>
        <p:spPr/>
        <p:txBody>
          <a:bodyPr>
            <a:normAutofit/>
          </a:bodyPr>
          <a:lstStyle/>
          <a:p>
            <a:pPr algn="just"/>
            <a:r>
              <a:rPr lang="en-US" dirty="0"/>
              <a:t>Are Economic Agents Rational and Utility Maximizers? According to Budget Constraints? The Cognitive Revolution. Satisfaction Criteria and Logics of Limited Rationality. From Rational Choice to Good Choice. The Salvation Heuristics. Rules of Thumb and </a:t>
            </a:r>
            <a:r>
              <a:rPr lang="en-US" dirty="0" err="1"/>
              <a:t>Buridan's</a:t>
            </a:r>
            <a:r>
              <a:rPr lang="en-US" dirty="0"/>
              <a:t> Donkey. Frank's Paradoxes or Why Leave Tips in Places We Won't Visit Again. The Commitment Schemes.</a:t>
            </a:r>
            <a:endParaRPr lang="pt-PT" dirty="0"/>
          </a:p>
        </p:txBody>
      </p:sp>
      <p:pic>
        <p:nvPicPr>
          <p:cNvPr id="4" name="Picture 3">
            <a:extLst>
              <a:ext uri="{FF2B5EF4-FFF2-40B4-BE49-F238E27FC236}">
                <a16:creationId xmlns:a16="http://schemas.microsoft.com/office/drawing/2014/main" id="{393D5A4D-CC17-4450-8404-24A2CD417357}"/>
              </a:ext>
            </a:extLst>
          </p:cNvPr>
          <p:cNvPicPr>
            <a:picLocks noChangeAspect="1"/>
          </p:cNvPicPr>
          <p:nvPr/>
        </p:nvPicPr>
        <p:blipFill>
          <a:blip r:embed="rId2"/>
          <a:stretch>
            <a:fillRect/>
          </a:stretch>
        </p:blipFill>
        <p:spPr>
          <a:xfrm>
            <a:off x="838200" y="4633913"/>
            <a:ext cx="2952750" cy="1543050"/>
          </a:xfrm>
          <a:prstGeom prst="rect">
            <a:avLst/>
          </a:prstGeom>
        </p:spPr>
      </p:pic>
      <p:pic>
        <p:nvPicPr>
          <p:cNvPr id="5" name="Picture 4">
            <a:extLst>
              <a:ext uri="{FF2B5EF4-FFF2-40B4-BE49-F238E27FC236}">
                <a16:creationId xmlns:a16="http://schemas.microsoft.com/office/drawing/2014/main" id="{7F9A61D8-7908-4889-9AA8-FEEFCC0DBC2B}"/>
              </a:ext>
            </a:extLst>
          </p:cNvPr>
          <p:cNvPicPr>
            <a:picLocks noChangeAspect="1"/>
          </p:cNvPicPr>
          <p:nvPr/>
        </p:nvPicPr>
        <p:blipFill>
          <a:blip r:embed="rId3"/>
          <a:stretch>
            <a:fillRect/>
          </a:stretch>
        </p:blipFill>
        <p:spPr>
          <a:xfrm>
            <a:off x="4248150" y="4370664"/>
            <a:ext cx="1847850" cy="1806299"/>
          </a:xfrm>
          <a:prstGeom prst="rect">
            <a:avLst/>
          </a:prstGeom>
        </p:spPr>
      </p:pic>
      <p:pic>
        <p:nvPicPr>
          <p:cNvPr id="7" name="Picture 6">
            <a:extLst>
              <a:ext uri="{FF2B5EF4-FFF2-40B4-BE49-F238E27FC236}">
                <a16:creationId xmlns:a16="http://schemas.microsoft.com/office/drawing/2014/main" id="{40C80B02-B65B-4FF5-AF35-CD4265154639}"/>
              </a:ext>
            </a:extLst>
          </p:cNvPr>
          <p:cNvPicPr>
            <a:picLocks noChangeAspect="1"/>
          </p:cNvPicPr>
          <p:nvPr/>
        </p:nvPicPr>
        <p:blipFill>
          <a:blip r:embed="rId4"/>
          <a:stretch>
            <a:fillRect/>
          </a:stretch>
        </p:blipFill>
        <p:spPr>
          <a:xfrm>
            <a:off x="6316910" y="4370664"/>
            <a:ext cx="4957894" cy="2030136"/>
          </a:xfrm>
          <a:prstGeom prst="rect">
            <a:avLst/>
          </a:prstGeom>
        </p:spPr>
      </p:pic>
    </p:spTree>
    <p:extLst>
      <p:ext uri="{BB962C8B-B14F-4D97-AF65-F5344CB8AC3E}">
        <p14:creationId xmlns:p14="http://schemas.microsoft.com/office/powerpoint/2010/main" val="39254152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708</Words>
  <Application>Microsoft Office PowerPoint</Application>
  <PresentationFormat>Widescreen</PresentationFormat>
  <Paragraphs>33</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Introduction</vt:lpstr>
      <vt:lpstr>Consumers and Price</vt:lpstr>
      <vt:lpstr>Consumers and Function</vt:lpstr>
      <vt:lpstr>The Alienable and the Inalienable</vt:lpstr>
      <vt:lpstr>Choices and Competition</vt:lpstr>
      <vt:lpstr>Downsian Analysis</vt:lpstr>
      <vt:lpstr>Diversity and Isomorphism</vt:lpstr>
      <vt:lpstr>Efficiency and Legitimacy</vt:lpstr>
      <vt:lpstr>Satisficing</vt:lpstr>
      <vt:lpstr>Frameworks</vt:lpstr>
      <vt:lpstr>Gray Areas</vt:lpstr>
      <vt:lpstr>Moral Economies</vt:lpstr>
      <vt:lpstr>Homo Reciprocans</vt:lpstr>
      <vt:lpstr>New Industries</vt:lpstr>
      <vt:lpstr>Social Ties and Networks</vt:lpstr>
      <vt:lpstr>Reputation and Trust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Rafael Marques</dc:creator>
  <cp:lastModifiedBy>Rafael Marques</cp:lastModifiedBy>
  <cp:revision>1</cp:revision>
  <dcterms:created xsi:type="dcterms:W3CDTF">2020-11-09T17:26:25Z</dcterms:created>
  <dcterms:modified xsi:type="dcterms:W3CDTF">2020-11-09T17:26:59Z</dcterms:modified>
</cp:coreProperties>
</file>